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 type="screen16x9"/>
  <p:notesSz cx="5143500" cy="9144000"/>
  <p:embeddedFontLst>
    <p:embeddedFont>
      <p:font typeface="OPPOSans-H" panose="02010601030101010101" pitchFamily="2" charset="-122"/>
      <p:regular r:id="rId9"/>
    </p:embeddedFont>
    <p:embeddedFont>
      <p:font typeface="Anton-Regular" panose="02010601030101010101" pitchFamily="2" charset="-122"/>
      <p:regular r:id="rId10"/>
    </p:embeddedFont>
    <p:embeddedFont>
      <p:font typeface="OPPOSans-M" panose="02010601030101010101" pitchFamily="2" charset="-122"/>
      <p:regular r:id="rId11"/>
    </p:embeddedFont>
    <p:embeddedFont>
      <p:font typeface="SourceHanSansSC-Regular" panose="02010601030101010101" pitchFamily="2" charset="-122"/>
      <p:regular r:id="rId12"/>
    </p:embeddedFont>
    <p:embeddedFont>
      <p:font typeface="OPPOSans-R" panose="02010601030101010101" pitchFamily="2" charset="-122"/>
      <p:regular r:id="rId13"/>
    </p:embeddedFont>
    <p:embeddedFont>
      <p:font typeface="OPPOSans-B" panose="02010601030101010101" pitchFamily="2" charset="-122"/>
      <p:regular r:id="rId14"/>
    </p:embeddedFont>
    <p:embeddedFont>
      <p:font typeface="SourceHanSansSC-Medium" panose="02010601030101010101" pitchFamily="2" charset="-122"/>
      <p:regular r:id="rId1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  <Relationship Id="rId9" Target="fonts/font1.fntdata" Type="http://schemas.openxmlformats.org/officeDocument/2006/relationships/font"/>  <Relationship Id="rId10" Target="fonts/font2.fntdata" Type="http://schemas.openxmlformats.org/officeDocument/2006/relationships/font"/>  <Relationship Id="rId11" Target="fonts/font3.fntdata" Type="http://schemas.openxmlformats.org/officeDocument/2006/relationships/font"/>  <Relationship Id="rId12" Target="fonts/font4.fntdata" Type="http://schemas.openxmlformats.org/officeDocument/2006/relationships/font"/>  <Relationship Id="rId13" Target="fonts/font5.fntdata" Type="http://schemas.openxmlformats.org/officeDocument/2006/relationships/font"/>  <Relationship Id="rId14" Target="fonts/font6.fntdata" Type="http://schemas.openxmlformats.org/officeDocument/2006/relationships/font"/>  <Relationship Id="rId15" Target="fonts/font7.fntdata" Type="http://schemas.openxmlformats.org/officeDocument/2006/relationships/font"/>  <Relationship Id="rId16" Target="presProps.xml" Type="http://schemas.openxmlformats.org/officeDocument/2006/relationships/presProps"/>  <Relationship Id="rId17" Target="viewProps.xml" Type="http://schemas.openxmlformats.org/officeDocument/2006/relationships/viewProps"/>  <Relationship Id="rId18" Target="theme/theme1.xml" Type="http://schemas.openxmlformats.org/officeDocument/2006/relationships/theme"/>  <Relationship Id="rId19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4" Type="http://schemas.openxmlformats.org/officeDocument/2006/relationships/image" Target="../media/image2.png"/><Relationship Id="rId105" Type="http://schemas.openxmlformats.org/officeDocument/2006/relationships/image" Target="../media/image3.png"/><Relationship Id="rId107" Type="http://schemas.openxmlformats.org/officeDocument/2006/relationships/image" Target="../media/image4.png"/><Relationship Id="rId109" Type="http://schemas.openxmlformats.org/officeDocument/2006/relationships/image" Target="../media/image6.png"/><Relationship Id="rId1010" Type="http://schemas.openxmlformats.org/officeDocument/2006/relationships/image" Target="../media/image10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3" Type="http://schemas.openxmlformats.org/officeDocument/2006/relationships/image" Target="../media/image11.png"/><Relationship Id="rId204" Type="http://schemas.openxmlformats.org/officeDocument/2006/relationships/image" Target="../media/image12.png"/><Relationship Id="rId205" Type="http://schemas.openxmlformats.org/officeDocument/2006/relationships/image" Target="../media/image13.png"/><Relationship Id="rId207" Type="http://schemas.openxmlformats.org/officeDocument/2006/relationships/image" Target="../media/image5.png"/><Relationship Id="rId2010" Type="http://schemas.openxmlformats.org/officeDocument/2006/relationships/image" Target="../media/image14.png"/><Relationship Id="rId2011" Type="http://schemas.openxmlformats.org/officeDocument/2006/relationships/image" Target="../media/image15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17.png"/><Relationship Id="rId304" Type="http://schemas.openxmlformats.org/officeDocument/2006/relationships/image" Target="../media/image16.png"/><Relationship Id="rId305" Type="http://schemas.openxmlformats.org/officeDocument/2006/relationships/image" Target="../media/image18.png"/><Relationship Id="rId306" Type="http://schemas.openxmlformats.org/officeDocument/2006/relationships/image" Target="../media/image19.png"/><Relationship Id="rId307" Type="http://schemas.openxmlformats.org/officeDocument/2006/relationships/image" Target="../media/image19.png"/><Relationship Id="rId3010" Type="http://schemas.openxmlformats.org/officeDocument/2006/relationships/image" Target="../media/image7.png"/><Relationship Id="rId3013" Type="http://schemas.openxmlformats.org/officeDocument/2006/relationships/image" Target="../media/image14.png"/><Relationship Id="rId3014" Type="http://schemas.openxmlformats.org/officeDocument/2006/relationships/image" Target="../media/image15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20.png"/><Relationship Id="rId403" Type="http://schemas.openxmlformats.org/officeDocument/2006/relationships/image" Target="../media/image21.png"/><Relationship Id="rId404" Type="http://schemas.openxmlformats.org/officeDocument/2006/relationships/image" Target="../media/image22.png"/><Relationship Id="rId408" Type="http://schemas.openxmlformats.org/officeDocument/2006/relationships/image" Target="../media/image8.png"/><Relationship Id="rId4011" Type="http://schemas.openxmlformats.org/officeDocument/2006/relationships/image" Target="../media/image14.png"/><Relationship Id="rId4012" Type="http://schemas.openxmlformats.org/officeDocument/2006/relationships/image" Target="../media/image15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27.png"/><Relationship Id="rId502" Type="http://schemas.openxmlformats.org/officeDocument/2006/relationships/image" Target="../media/image26.png"/><Relationship Id="rId504" Type="http://schemas.openxmlformats.org/officeDocument/2006/relationships/image" Target="../media/image24.png"/><Relationship Id="rId505" Type="http://schemas.openxmlformats.org/officeDocument/2006/relationships/image" Target="../media/image23.png"/><Relationship Id="rId506" Type="http://schemas.openxmlformats.org/officeDocument/2006/relationships/image" Target="../media/image25.png"/><Relationship Id="rId5011" Type="http://schemas.openxmlformats.org/officeDocument/2006/relationships/image" Target="../media/image9.png"/><Relationship Id="rId5014" Type="http://schemas.openxmlformats.org/officeDocument/2006/relationships/image" Target="../media/image14.png"/><Relationship Id="rId5015" Type="http://schemas.openxmlformats.org/officeDocument/2006/relationships/image" Target="../media/image15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32.png"/><Relationship Id="rId603" Type="http://schemas.openxmlformats.org/officeDocument/2006/relationships/image" Target="../media/image33.png"/><Relationship Id="rId60116" Type="http://schemas.openxmlformats.org/officeDocument/2006/relationships/image" Target="../media/image14.png"/><Relationship Id="rId60117" Type="http://schemas.openxmlformats.org/officeDocument/2006/relationships/image" Target="../media/image15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31.png"/><Relationship Id="rId704" Type="http://schemas.openxmlformats.org/officeDocument/2006/relationships/image" Target="../media/image29.png"/><Relationship Id="rId705" Type="http://schemas.openxmlformats.org/officeDocument/2006/relationships/image" Target="../media/image30.png"/><Relationship Id="rId70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-12700" y="3225800"/>
            <a:ext cx="22783800" cy="5365927"/>
          </a:xfrm>
          <a:prstGeom prst="rect">
            <a:avLst/>
          </a:prstGeom>
        </p:spPr>
      </p:pic>
      <p:sp>
        <p:nvSpPr>
          <p:cNvPr id="102" name="Object 102"/>
          <p:cNvSpPr txBox="1"/>
          <p:nvPr/>
        </p:nvSpPr>
        <p:spPr>
          <a:xfrm>
            <a:off x="2429767" y="5808795"/>
            <a:ext cx="17949665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1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餐饮运营数据分析</a:t>
            </a:r>
            <a:endParaRPr lang="zh-CN" altLang="en-US"/>
          </a:p>
        </p:txBody>
      </p:sp>
      <p:sp>
        <p:nvSpPr>
          <p:cNvPr id="103" name="Object 103"/>
          <p:cNvSpPr txBox="1"/>
          <p:nvPr/>
        </p:nvSpPr>
        <p:spPr>
          <a:xfrm>
            <a:off x="2429767" y="4178300"/>
            <a:ext cx="17338402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600" i="0" b="0" dirty="0" smtClean="0" lang="zh-CN">
                <a:solidFill>
                  <a:srgbClr val="222222"/>
                </a:solidFill>
                <a:latin typeface="Anton-Regular"/>
                <a:ea typeface="Anton-Regular"/>
              </a:rPr>
              <a:t>Data Analysis Of Catering</a:t>
            </a:r>
            <a:endParaRPr lang="zh-CN" altLang="en-US"/>
          </a:p>
        </p:txBody>
      </p:sp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/>
          <a:stretch>
            <a:fillRect/>
          </a:stretch>
        </p:blipFill>
        <p:spPr>
          <a:xfrm rot="0" flipV="0" flipH="0">
            <a:off x="1612900" y="1689100"/>
            <a:ext cx="1003300" cy="241300"/>
          </a:xfrm>
          <a:prstGeom prst="rect">
            <a:avLst/>
          </a:prstGeom>
        </p:spPr>
      </p:pic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1612899" y="4127500"/>
            <a:ext cx="279400" cy="3560390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19592536" y="1277157"/>
            <a:ext cx="36703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spc="280" dirty="0" smtClean="0" lang="zh-CN">
                <a:solidFill>
                  <a:srgbClr val="222222"/>
                </a:solidFill>
                <a:latin typeface="OPPOSans-M"/>
                <a:ea typeface="OPPOSans-M"/>
              </a:rPr>
              <a:t>让 设 计 更 简 单</a:t>
            </a:r>
            <a:endParaRPr lang="zh-CN" altLang="en-US"/>
          </a:p>
        </p:txBody>
      </p:sp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/>
          <a:stretch>
            <a:fillRect/>
          </a:stretch>
        </p:blipFill>
        <p:spPr>
          <a:xfrm rot="0" flipV="0" flipH="0">
            <a:off x="19634200" y="1892300"/>
            <a:ext cx="3136900" cy="63500"/>
          </a:xfrm>
          <a:prstGeom prst="rect">
            <a:avLst/>
          </a:prstGeom>
        </p:spPr>
      </p:pic>
      <p:grpSp>
        <p:nvGrpSpPr>
          <p:cNvPr id="108" name="组合 108"/>
          <p:cNvGrpSpPr/>
          <p:nvPr/>
        </p:nvGrpSpPr>
        <p:grpSpPr>
          <a:xfrm>
            <a:off x="1612900" y="10131460"/>
            <a:ext cx="5549900" cy="850900"/>
            <a:chOff x="1612900" y="10131460"/>
            <a:chExt cx="5549900" cy="850900"/>
          </a:xfrm>
        </p:grpSpPr>
        <p:pic>
          <p:nvPicPr>
            <p:cNvPr id="109" name="image 109"/>
            <p:cNvPicPr>
              <a:picLocks noChangeAspect="1"/>
            </p:cNvPicPr>
            <p:nvPr/>
          </p:nvPicPr>
          <p:blipFill>
            <a:blip r:embed="rId109">
                </a:blip>
            <a:srcRect/>
            <a:stretch>
              <a:fillRect/>
            </a:stretch>
          </p:blipFill>
          <p:spPr>
            <a:xfrm rot="0" flipV="0" flipH="0">
              <a:off x="2455481" y="10131460"/>
              <a:ext cx="4707318" cy="850900"/>
            </a:xfrm>
            <a:prstGeom prst="rect">
              <a:avLst/>
            </a:prstGeom>
          </p:spPr>
        </p:pic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1010">
                </a:blip>
            <a:srcRect/>
            <a:stretch>
              <a:fillRect/>
            </a:stretch>
          </p:blipFill>
          <p:spPr>
            <a:xfrm rot="0" flipV="0" flipH="0">
              <a:off x="1612900" y="10131460"/>
              <a:ext cx="228600" cy="850900"/>
            </a:xfrm>
            <a:prstGeom prst="rect">
              <a:avLst/>
            </a:prstGeom>
          </p:spPr>
        </p:pic>
        <p:sp>
          <p:nvSpPr>
            <p:cNvPr id="1011" name="Object 1011"/>
            <p:cNvSpPr txBox="1"/>
            <p:nvPr/>
          </p:nvSpPr>
          <p:spPr>
            <a:xfrm>
              <a:off x="3046714" y="10252110"/>
              <a:ext cx="3850465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spc="30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运营部：高小定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2387599" y="2739197"/>
            <a:ext cx="7988856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4166"/>
              </a:lnSpc>
            </a:pPr>
            <a:r>
              <a:rPr sz="3000" i="0" b="1" spc="400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订单数量</a:t>
            </a:r>
            <a:r>
              <a:rPr sz="3000" i="0" b="0" spc="400" dirty="0" smtClean="0" lang="zh-CN">
                <a:solidFill>
                  <a:srgbClr val="222222"/>
                </a:solidFill>
                <a:latin typeface="SourceHanSansSC-Regular"/>
                <a:ea typeface="SourceHanSansSC-Regular"/>
              </a:rPr>
              <a:t>  |</a:t>
            </a:r>
            <a:r>
              <a:rPr sz="3600" i="0" b="0" spc="400" dirty="0" smtClean="0" lang="zh-CN">
                <a:solidFill>
                  <a:srgbClr val="222222"/>
                </a:solidFill>
                <a:latin typeface="SourceHanSansSC-Regular"/>
                <a:ea typeface="SourceHanSansSC-Regular"/>
              </a:rPr>
              <a:t> </a:t>
            </a:r>
            <a:r>
              <a:rPr sz="3000" i="0" b="1" spc="400" dirty="0" smtClean="0" lang="zh-CN">
                <a:solidFill>
                  <a:srgbClr val="222222"/>
                </a:solidFill>
                <a:latin typeface="OPPOSans-M"/>
                <a:ea typeface="OPPOSans-M"/>
              </a:rPr>
              <a:t>ORDER QUANTITY</a:t>
            </a:r>
            <a:endParaRPr lang="zh-CN" altLang="en-US"/>
          </a:p>
        </p:txBody>
      </p:sp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2489199" y="3784600"/>
            <a:ext cx="7645400" cy="508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/>
          <a:stretch>
            <a:fillRect/>
          </a:stretch>
        </p:blipFill>
        <p:spPr>
          <a:xfrm rot="0" flipV="0" flipH="0">
            <a:off x="2463799" y="10851863"/>
            <a:ext cx="19545300" cy="1733836"/>
          </a:xfrm>
          <a:prstGeom prst="rect">
            <a:avLst/>
          </a:prstGeom>
        </p:spPr>
      </p:pic>
      <p:pic>
        <p:nvPicPr>
          <p:cNvPr id="205" name="image 205"/>
          <p:cNvPicPr>
            <a:picLocks noChangeAspect="1"/>
          </p:cNvPicPr>
          <p:nvPr/>
        </p:nvPicPr>
        <p:blipFill>
          <a:blip r:embed="rId205">
                </a:blip>
          <a:srcRect/>
          <a:stretch>
            <a:fillRect/>
          </a:stretch>
        </p:blipFill>
        <p:spPr>
          <a:xfrm rot="0" flipV="0" flipH="0">
            <a:off x="2865403" y="11361764"/>
            <a:ext cx="215900" cy="215900"/>
          </a:xfrm>
          <a:prstGeom prst="rect">
            <a:avLst/>
          </a:prstGeom>
        </p:spPr>
      </p:pic>
      <p:sp>
        <p:nvSpPr>
          <p:cNvPr id="206" name="Object 206"/>
          <p:cNvSpPr txBox="1"/>
          <p:nvPr/>
        </p:nvSpPr>
        <p:spPr>
          <a:xfrm>
            <a:off x="3144803" y="11159981"/>
            <a:ext cx="18472285" cy="965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3333"/>
              </a:lnSpc>
            </a:pPr>
            <a:r>
              <a:rPr sz="2800" i="0" b="0" dirty="0" smtClean="0" lang="zh-CN">
                <a:solidFill>
                  <a:srgbClr val="222222"/>
                </a:solidFill>
                <a:latin typeface="OPPOSans-R"/>
                <a:ea typeface="OPPOSans-R"/>
              </a:rPr>
              <a:t>我们的菜馆在9~11月会迎来人流高峰期，可能是因为这个时候刚刚开学，学生人流量增多。我们菜馆又正好在大学城的里面，所以我们菜馆的订单量也相对增多。</a:t>
            </a:r>
            <a:endParaRPr lang="zh-CN" altLang="en-US"/>
          </a:p>
        </p:txBody>
      </p:sp>
      <p:pic>
        <p:nvPicPr>
          <p:cNvPr id="207" name="image 207"/>
          <p:cNvPicPr>
            <a:picLocks noChangeAspect="1"/>
          </p:cNvPicPr>
          <p:nvPr/>
        </p:nvPicPr>
        <p:blipFill>
          <a:blip r:embed="rId207">
                </a:blip>
          <a:srcRect/>
          <a:stretch>
            <a:fillRect/>
          </a:stretch>
        </p:blipFill>
        <p:spPr>
          <a:xfrm rot="0" flipV="0" flipH="0">
            <a:off x="2419349" y="4372317"/>
            <a:ext cx="19545300" cy="6215964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282509" y="819150"/>
            <a:ext cx="9847293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月订单分布</a:t>
            </a:r>
            <a:endParaRPr lang="zh-CN" altLang="en-US"/>
          </a:p>
        </p:txBody>
      </p:sp>
      <p:grpSp>
        <p:nvGrpSpPr>
          <p:cNvPr id="209" name="组合 209"/>
          <p:cNvGrpSpPr/>
          <p:nvPr/>
        </p:nvGrpSpPr>
        <p:grpSpPr>
          <a:xfrm>
            <a:off x="-12700" y="736600"/>
            <a:ext cx="1841500" cy="1422400"/>
            <a:chOff x="-12700" y="736600"/>
            <a:chExt cx="1841500" cy="14224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2010">
                </a:blip>
            <a:srcRect/>
            <a:stretch>
              <a:fillRect/>
            </a:stretch>
          </p:blipFill>
          <p:spPr>
            <a:xfrm rot="0" flipV="0" flipH="0">
              <a:off x="-12700" y="736600"/>
              <a:ext cx="1308100" cy="14224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2011">
                </a:blip>
            <a:srcRect/>
            <a:stretch>
              <a:fillRect/>
            </a:stretch>
          </p:blipFill>
          <p:spPr>
            <a:xfrm rot="0" flipV="0" flipH="0">
              <a:off x="1587500" y="736600"/>
              <a:ext cx="241300" cy="142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5461000" y="3645835"/>
            <a:ext cx="4038600" cy="654050"/>
          </a:xfrm>
          <a:prstGeom prst="rect">
            <a:avLst/>
          </a:prstGeom>
        </p:spPr>
      </p:pic>
      <p:sp>
        <p:nvSpPr>
          <p:cNvPr id="302" name="Object 302"/>
          <p:cNvSpPr txBox="1"/>
          <p:nvPr/>
        </p:nvSpPr>
        <p:spPr>
          <a:xfrm>
            <a:off x="5810250" y="3683935"/>
            <a:ext cx="33401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spc="20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周订单分布</a:t>
            </a:r>
            <a:endParaRPr lang="zh-CN" altLang="en-US"/>
          </a:p>
        </p:txBody>
      </p:sp>
      <p:sp>
        <p:nvSpPr>
          <p:cNvPr id="303" name="Object 303"/>
          <p:cNvSpPr txBox="1"/>
          <p:nvPr/>
        </p:nvSpPr>
        <p:spPr>
          <a:xfrm>
            <a:off x="14201457" y="3550585"/>
            <a:ext cx="7132692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222222"/>
                </a:solidFill>
                <a:latin typeface="OPPOSans-B"/>
                <a:ea typeface="OPPOSans-B"/>
              </a:rPr>
              <a:t>周订单分布</a:t>
            </a:r>
            <a:endParaRPr lang="zh-CN" altLang="en-US"/>
          </a:p>
        </p:txBody>
      </p:sp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14277657" y="4571623"/>
            <a:ext cx="8661400" cy="50800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305">
                </a:blip>
          <a:srcRect/>
          <a:stretch>
            <a:fillRect/>
          </a:stretch>
        </p:blipFill>
        <p:spPr>
          <a:xfrm rot="0" flipV="0" flipH="0">
            <a:off x="14277657" y="4965323"/>
            <a:ext cx="8699500" cy="6718300"/>
          </a:xfrm>
          <a:prstGeom prst="rect">
            <a:avLst/>
          </a:prstGeom>
        </p:spPr>
      </p:pic>
      <p:pic>
        <p:nvPicPr>
          <p:cNvPr id="306" name="image 306"/>
          <p:cNvPicPr>
            <a:picLocks noChangeAspect="1"/>
          </p:cNvPicPr>
          <p:nvPr/>
        </p:nvPicPr>
        <p:blipFill>
          <a:blip r:embed="rId306">
                </a:blip>
          <a:srcRect/>
          <a:stretch>
            <a:fillRect/>
          </a:stretch>
        </p:blipFill>
        <p:spPr>
          <a:xfrm rot="0" flipV="0" flipH="0">
            <a:off x="15217457" y="5892423"/>
            <a:ext cx="342900" cy="342900"/>
          </a:xfrm>
          <a:prstGeom prst="rect">
            <a:avLst/>
          </a:prstGeom>
        </p:spPr>
      </p:pic>
      <p:pic>
        <p:nvPicPr>
          <p:cNvPr id="307" name="image 307"/>
          <p:cNvPicPr>
            <a:picLocks noChangeAspect="1"/>
          </p:cNvPicPr>
          <p:nvPr/>
        </p:nvPicPr>
        <p:blipFill>
          <a:blip r:embed="rId307">
                </a:blip>
          <a:srcRect/>
          <a:stretch>
            <a:fillRect/>
          </a:stretch>
        </p:blipFill>
        <p:spPr>
          <a:xfrm rot="0" flipV="0" flipH="0">
            <a:off x="15217453" y="9293882"/>
            <a:ext cx="342900" cy="342900"/>
          </a:xfrm>
          <a:prstGeom prst="rect">
            <a:avLst/>
          </a:prstGeom>
        </p:spPr>
      </p:pic>
      <p:sp>
        <p:nvSpPr>
          <p:cNvPr id="308" name="Object 308"/>
          <p:cNvSpPr txBox="1"/>
          <p:nvPr/>
        </p:nvSpPr>
        <p:spPr>
          <a:xfrm>
            <a:off x="15738153" y="9077682"/>
            <a:ext cx="6772719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3000" i="0" b="0" dirty="0" smtClean="0" lang="zh-CN">
                <a:solidFill>
                  <a:srgbClr val="222222"/>
                </a:solidFill>
                <a:latin typeface="OPPOSans-R"/>
                <a:ea typeface="OPPOSans-R"/>
              </a:rPr>
              <a:t>我们的菜馆在周末时间段比较受欢迎，而工作周中间则表现疲软。</a:t>
            </a:r>
            <a:endParaRPr lang="zh-CN" altLang="en-US"/>
          </a:p>
        </p:txBody>
      </p:sp>
      <p:sp>
        <p:nvSpPr>
          <p:cNvPr id="309" name="Object 309"/>
          <p:cNvSpPr txBox="1"/>
          <p:nvPr/>
        </p:nvSpPr>
        <p:spPr>
          <a:xfrm>
            <a:off x="15738157" y="5666365"/>
            <a:ext cx="6772715" cy="2819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3000" i="0" b="0" dirty="0" smtClean="0" lang="zh-CN">
                <a:solidFill>
                  <a:srgbClr val="222222"/>
                </a:solidFill>
                <a:latin typeface="OPPOSans-R"/>
                <a:ea typeface="OPPOSans-R"/>
              </a:rPr>
              <a:t>正如大家都知道的，外卖点餐己成了我们的生活日常，特别是上班族，用餐时间比较少；或者是周末宅在家，不想动手做饭时，外卖点餐成了大家解决用餐需求的首选。</a:t>
            </a:r>
            <a:endParaRPr lang="zh-CN" altLang="en-US"/>
          </a:p>
        </p:txBody>
      </p:sp>
      <p:pic>
        <p:nvPicPr>
          <p:cNvPr id="3010" name="image 3010"/>
          <p:cNvPicPr>
            <a:picLocks noChangeAspect="1"/>
          </p:cNvPicPr>
          <p:nvPr/>
        </p:nvPicPr>
        <p:blipFill>
          <a:blip r:embed="rId3010">
                </a:blip>
          <a:srcRect/>
          <a:stretch>
            <a:fillRect/>
          </a:stretch>
        </p:blipFill>
        <p:spPr>
          <a:xfrm rot="0" flipV="0" flipH="0">
            <a:off x="1441844" y="4991099"/>
            <a:ext cx="12229310" cy="7455832"/>
          </a:xfrm>
          <a:prstGeom prst="rect">
            <a:avLst/>
          </a:prstGeom>
        </p:spPr>
      </p:pic>
      <p:sp>
        <p:nvSpPr>
          <p:cNvPr id="3011" name="Object 3011"/>
          <p:cNvSpPr txBox="1"/>
          <p:nvPr/>
        </p:nvSpPr>
        <p:spPr>
          <a:xfrm>
            <a:off x="2282509" y="819150"/>
            <a:ext cx="9847293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周订单分布</a:t>
            </a:r>
            <a:endParaRPr lang="zh-CN" altLang="en-US"/>
          </a:p>
        </p:txBody>
      </p:sp>
      <p:grpSp>
        <p:nvGrpSpPr>
          <p:cNvPr id="3012" name="组合 3012"/>
          <p:cNvGrpSpPr/>
          <p:nvPr/>
        </p:nvGrpSpPr>
        <p:grpSpPr>
          <a:xfrm>
            <a:off x="-12700" y="736600"/>
            <a:ext cx="1841500" cy="1422400"/>
            <a:chOff x="-12700" y="736600"/>
            <a:chExt cx="1841500" cy="1422400"/>
          </a:xfrm>
        </p:grpSpPr>
        <p:pic>
          <p:nvPicPr>
            <p:cNvPr id="3013" name="image 3013"/>
            <p:cNvPicPr>
              <a:picLocks noChangeAspect="1"/>
            </p:cNvPicPr>
            <p:nvPr/>
          </p:nvPicPr>
          <p:blipFill>
            <a:blip r:embed="rId3013">
                </a:blip>
            <a:srcRect/>
            <a:stretch>
              <a:fillRect/>
            </a:stretch>
          </p:blipFill>
          <p:spPr>
            <a:xfrm rot="0" flipV="0" flipH="0">
              <a:off x="-12700" y="736600"/>
              <a:ext cx="1308100" cy="1422400"/>
            </a:xfrm>
            <a:prstGeom prst="rect">
              <a:avLst/>
            </a:prstGeom>
          </p:spPr>
        </p:pic>
        <p:pic>
          <p:nvPicPr>
            <p:cNvPr id="3014" name="image 3014"/>
            <p:cNvPicPr>
              <a:picLocks noChangeAspect="1"/>
            </p:cNvPicPr>
            <p:nvPr/>
          </p:nvPicPr>
          <p:blipFill>
            <a:blip r:embed="rId3014">
                </a:blip>
            <a:srcRect/>
            <a:stretch>
              <a:fillRect/>
            </a:stretch>
          </p:blipFill>
          <p:spPr>
            <a:xfrm rot="0" flipV="0" flipH="0">
              <a:off x="1587500" y="736600"/>
              <a:ext cx="241300" cy="142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1244600" y="3556000"/>
            <a:ext cx="11430000" cy="8763000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>
            <a:off x="2159000" y="5537822"/>
            <a:ext cx="9804399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在我们在我们菜品的价格区间中，10-50元价格区间的菜品最受欢迎。</a:t>
            </a:r>
            <a:endParaRPr lang="zh-CN" altLang="en-US"/>
          </a:p>
        </p:txBody>
      </p:sp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2247900" y="4660900"/>
            <a:ext cx="5168900" cy="609600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2247900" y="8064500"/>
            <a:ext cx="3733800" cy="609600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247900" y="4592886"/>
            <a:ext cx="58801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1" spc="1020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全年订单销量价格区间</a:t>
            </a:r>
            <a:endParaRPr lang="zh-CN" altLang="en-US"/>
          </a:p>
        </p:txBody>
      </p:sp>
      <p:sp>
        <p:nvSpPr>
          <p:cNvPr id="406" name="Object 406"/>
          <p:cNvSpPr txBox="1"/>
          <p:nvPr/>
        </p:nvSpPr>
        <p:spPr>
          <a:xfrm>
            <a:off x="2298700" y="7988678"/>
            <a:ext cx="43434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1" spc="1020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订单量的的分布</a:t>
            </a:r>
            <a:endParaRPr lang="zh-CN" altLang="en-US"/>
          </a:p>
        </p:txBody>
      </p:sp>
      <p:sp>
        <p:nvSpPr>
          <p:cNvPr id="407" name="Object 407"/>
          <p:cNvSpPr txBox="1"/>
          <p:nvPr/>
        </p:nvSpPr>
        <p:spPr>
          <a:xfrm>
            <a:off x="2159000" y="8917768"/>
            <a:ext cx="97282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菜品的价格，是影响一家餐馆生意好坏的重要因素之一，尤其是对中小餐馆而言，更是如此。现在餐饮业的竞争相当激烈，一家餐馆想要脱颖而出，一般需要有特色菜。</a:t>
            </a:r>
            <a:endParaRPr lang="zh-CN" altLang="en-US"/>
          </a:p>
        </p:txBody>
      </p:sp>
      <p:pic>
        <p:nvPicPr>
          <p:cNvPr id="408" name="image 408"/>
          <p:cNvPicPr>
            <a:picLocks noChangeAspect="1"/>
          </p:cNvPicPr>
          <p:nvPr/>
        </p:nvPicPr>
        <p:blipFill>
          <a:blip r:embed="rId408">
                </a:blip>
          <a:srcRect/>
          <a:stretch>
            <a:fillRect/>
          </a:stretch>
        </p:blipFill>
        <p:spPr>
          <a:xfrm rot="0" flipV="0" flipH="0">
            <a:off x="13544307" y="3701791"/>
            <a:ext cx="9346924" cy="8617205"/>
          </a:xfrm>
          <a:prstGeom prst="rect">
            <a:avLst/>
          </a:prstGeom>
        </p:spPr>
      </p:pic>
      <p:sp>
        <p:nvSpPr>
          <p:cNvPr id="409" name="Object 409"/>
          <p:cNvSpPr txBox="1"/>
          <p:nvPr/>
        </p:nvSpPr>
        <p:spPr>
          <a:xfrm>
            <a:off x="2282501" y="819150"/>
            <a:ext cx="10544498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全年订单销量价格区间</a:t>
            </a:r>
            <a:endParaRPr lang="zh-CN" altLang="en-US"/>
          </a:p>
        </p:txBody>
      </p:sp>
      <p:grpSp>
        <p:nvGrpSpPr>
          <p:cNvPr id="4010" name="组合 4010"/>
          <p:cNvGrpSpPr/>
          <p:nvPr/>
        </p:nvGrpSpPr>
        <p:grpSpPr>
          <a:xfrm>
            <a:off x="-12700" y="736600"/>
            <a:ext cx="1841500" cy="1422400"/>
            <a:chOff x="-12700" y="736600"/>
            <a:chExt cx="1841500" cy="1422400"/>
          </a:xfrm>
        </p:grpSpPr>
        <p:pic>
          <p:nvPicPr>
            <p:cNvPr id="4011" name="image 4011"/>
            <p:cNvPicPr>
              <a:picLocks noChangeAspect="1"/>
            </p:cNvPicPr>
            <p:nvPr/>
          </p:nvPicPr>
          <p:blipFill>
            <a:blip r:embed="rId4011">
                </a:blip>
            <a:srcRect/>
            <a:stretch>
              <a:fillRect/>
            </a:stretch>
          </p:blipFill>
          <p:spPr>
            <a:xfrm rot="0" flipV="0" flipH="0">
              <a:off x="-12700" y="736600"/>
              <a:ext cx="1308100" cy="1422400"/>
            </a:xfrm>
            <a:prstGeom prst="rect">
              <a:avLst/>
            </a:prstGeom>
          </p:spPr>
        </p:pic>
        <p:pic>
          <p:nvPicPr>
            <p:cNvPr id="4012" name="image 4012"/>
            <p:cNvPicPr>
              <a:picLocks noChangeAspect="1"/>
            </p:cNvPicPr>
            <p:nvPr/>
          </p:nvPicPr>
          <p:blipFill>
            <a:blip r:embed="rId4012">
                </a:blip>
            <a:srcRect/>
            <a:stretch>
              <a:fillRect/>
            </a:stretch>
          </p:blipFill>
          <p:spPr>
            <a:xfrm rot="0" flipV="0" flipH="0">
              <a:off x="1587500" y="736600"/>
              <a:ext cx="241300" cy="142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12992100" y="3360942"/>
            <a:ext cx="9436100" cy="84709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4344934" y="3219215"/>
            <a:ext cx="4302230" cy="804155"/>
          </a:xfrm>
          <a:prstGeom prst="rect">
            <a:avLst/>
          </a:prstGeom>
        </p:spPr>
      </p:pic>
      <p:sp>
        <p:nvSpPr>
          <p:cNvPr id="503" name="Object 503"/>
          <p:cNvSpPr txBox="1"/>
          <p:nvPr/>
        </p:nvSpPr>
        <p:spPr>
          <a:xfrm>
            <a:off x="4787900" y="3272042"/>
            <a:ext cx="34163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菜品销量分析</a:t>
            </a:r>
            <a:endParaRPr lang="zh-CN" altLang="en-US"/>
          </a:p>
        </p:txBody>
      </p:sp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749300" y="12649388"/>
            <a:ext cx="22885400" cy="50800"/>
          </a:xfrm>
          <a:prstGeom prst="rect">
            <a:avLst/>
          </a:prstGeom>
        </p:spPr>
      </p:pic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    </a:blip>
          <a:srcRect/>
          <a:stretch>
            <a:fillRect/>
          </a:stretch>
        </p:blipFill>
        <p:spPr>
          <a:xfrm rot="0" flipV="0" flipH="0">
            <a:off x="13634882" y="4125805"/>
            <a:ext cx="3327400" cy="692909"/>
          </a:xfrm>
          <a:prstGeom prst="rect">
            <a:avLst/>
          </a:prstGeom>
        </p:spPr>
      </p:pic>
      <p:pic>
        <p:nvPicPr>
          <p:cNvPr id="506" name="image 506"/>
          <p:cNvPicPr>
            <a:picLocks noChangeAspect="1"/>
          </p:cNvPicPr>
          <p:nvPr/>
        </p:nvPicPr>
        <p:blipFill>
          <a:blip r:embed="rId506">
                </a:blip>
          <a:srcRect/>
          <a:stretch>
            <a:fillRect/>
          </a:stretch>
        </p:blipFill>
        <p:spPr>
          <a:xfrm rot="0" flipV="0" flipH="0">
            <a:off x="13601696" y="7215392"/>
            <a:ext cx="4394187" cy="859528"/>
          </a:xfrm>
          <a:prstGeom prst="rect">
            <a:avLst/>
          </a:prstGeom>
        </p:spPr>
      </p:pic>
      <p:sp>
        <p:nvSpPr>
          <p:cNvPr id="507" name="Object 507"/>
          <p:cNvSpPr txBox="1"/>
          <p:nvPr/>
        </p:nvSpPr>
        <p:spPr>
          <a:xfrm>
            <a:off x="13730132" y="4123010"/>
            <a:ext cx="3708384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222222"/>
                </a:solidFill>
                <a:latin typeface="OPPOSans-B"/>
                <a:ea typeface="OPPOSans-B"/>
              </a:rPr>
              <a:t>一月菜品分析</a:t>
            </a:r>
            <a:endParaRPr lang="zh-CN" altLang="en-US"/>
          </a:p>
        </p:txBody>
      </p:sp>
      <p:sp>
        <p:nvSpPr>
          <p:cNvPr id="508" name="Object 508"/>
          <p:cNvSpPr txBox="1"/>
          <p:nvPr/>
        </p:nvSpPr>
        <p:spPr>
          <a:xfrm>
            <a:off x="13804892" y="7295907"/>
            <a:ext cx="4241800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222222"/>
                </a:solidFill>
                <a:latin typeface="OPPOSans-B"/>
                <a:ea typeface="OPPOSans-B"/>
              </a:rPr>
              <a:t>其他月份菜品分析</a:t>
            </a:r>
            <a:endParaRPr lang="zh-CN" altLang="en-US"/>
          </a:p>
        </p:txBody>
      </p:sp>
      <p:sp>
        <p:nvSpPr>
          <p:cNvPr id="509" name="Object 509"/>
          <p:cNvSpPr txBox="1"/>
          <p:nvPr/>
        </p:nvSpPr>
        <p:spPr>
          <a:xfrm>
            <a:off x="13584082" y="5240542"/>
            <a:ext cx="7935996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为什么菜馆的麻辣香锅最受欢迎，可能因为麻辣香锅口味重，且便捷。</a:t>
            </a:r>
            <a:endParaRPr lang="zh-CN" altLang="en-US"/>
          </a:p>
        </p:txBody>
      </p:sp>
      <p:sp>
        <p:nvSpPr>
          <p:cNvPr id="5010" name="Object 5010"/>
          <p:cNvSpPr txBox="1"/>
          <p:nvPr/>
        </p:nvSpPr>
        <p:spPr>
          <a:xfrm>
            <a:off x="13500096" y="8304726"/>
            <a:ext cx="8019986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菜品的及时更新和调整有利于我们更好的了解顾客需求，更好的销售自己的产品，产生最大的利润。要做到及时更新菜品,及时对菜品进行分析。</a:t>
            </a:r>
            <a:endParaRPr lang="zh-CN" altLang="en-US"/>
          </a:p>
        </p:txBody>
      </p:sp>
      <p:pic>
        <p:nvPicPr>
          <p:cNvPr id="5011" name="image 5011"/>
          <p:cNvPicPr>
            <a:picLocks noChangeAspect="1"/>
          </p:cNvPicPr>
          <p:nvPr/>
        </p:nvPicPr>
        <p:blipFill>
          <a:blip r:embed="rId5011">
                </a:blip>
          <a:srcRect/>
          <a:stretch>
            <a:fillRect/>
          </a:stretch>
        </p:blipFill>
        <p:spPr>
          <a:xfrm rot="0" flipV="0" flipH="0">
            <a:off x="2279650" y="4383292"/>
            <a:ext cx="8432800" cy="7086600"/>
          </a:xfrm>
          <a:prstGeom prst="rect">
            <a:avLst/>
          </a:prstGeom>
        </p:spPr>
      </p:pic>
      <p:sp>
        <p:nvSpPr>
          <p:cNvPr id="5012" name="Object 5012"/>
          <p:cNvSpPr txBox="1"/>
          <p:nvPr/>
        </p:nvSpPr>
        <p:spPr>
          <a:xfrm>
            <a:off x="2282501" y="819150"/>
            <a:ext cx="10544498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月菜品销量分析</a:t>
            </a:r>
            <a:endParaRPr lang="zh-CN" altLang="en-US"/>
          </a:p>
        </p:txBody>
      </p:sp>
      <p:grpSp>
        <p:nvGrpSpPr>
          <p:cNvPr id="5013" name="组合 5013"/>
          <p:cNvGrpSpPr/>
          <p:nvPr/>
        </p:nvGrpSpPr>
        <p:grpSpPr>
          <a:xfrm>
            <a:off x="-12700" y="736600"/>
            <a:ext cx="1841500" cy="1422400"/>
            <a:chOff x="-12700" y="736600"/>
            <a:chExt cx="1841500" cy="1422400"/>
          </a:xfrm>
        </p:grpSpPr>
        <p:pic>
          <p:nvPicPr>
            <p:cNvPr id="5014" name="image 5014"/>
            <p:cNvPicPr>
              <a:picLocks noChangeAspect="1"/>
            </p:cNvPicPr>
            <p:nvPr/>
          </p:nvPicPr>
          <p:blipFill>
            <a:blip r:embed="rId5014">
                </a:blip>
            <a:srcRect/>
            <a:stretch>
              <a:fillRect/>
            </a:stretch>
          </p:blipFill>
          <p:spPr>
            <a:xfrm rot="0" flipV="0" flipH="0">
              <a:off x="-12700" y="736600"/>
              <a:ext cx="1308100" cy="1422400"/>
            </a:xfrm>
            <a:prstGeom prst="rect">
              <a:avLst/>
            </a:prstGeom>
          </p:spPr>
        </p:pic>
        <p:pic>
          <p:nvPicPr>
            <p:cNvPr id="5015" name="image 5015"/>
            <p:cNvPicPr>
              <a:picLocks noChangeAspect="1"/>
            </p:cNvPicPr>
            <p:nvPr/>
          </p:nvPicPr>
          <p:blipFill>
            <a:blip r:embed="rId5015">
                </a:blip>
            <a:srcRect/>
            <a:stretch>
              <a:fillRect/>
            </a:stretch>
          </p:blipFill>
          <p:spPr>
            <a:xfrm rot="0" flipV="0" flipH="0">
              <a:off x="1587500" y="736600"/>
              <a:ext cx="241300" cy="142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17869781" y="3088135"/>
            <a:ext cx="6525405" cy="9372600"/>
          </a:xfrm>
          <a:prstGeom prst="rect">
            <a:avLst/>
          </a:prstGeom>
        </p:spPr>
      </p:pic>
      <p:sp>
        <p:nvSpPr>
          <p:cNvPr id="602" name="Object 602"/>
          <p:cNvSpPr txBox="1"/>
          <p:nvPr/>
        </p:nvSpPr>
        <p:spPr>
          <a:xfrm>
            <a:off x="18403181" y="5080000"/>
            <a:ext cx="5072214" cy="5207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3100" i="0" b="0" dirty="0" smtClean="0" lang="zh-CN">
                <a:solidFill>
                  <a:srgbClr val="222222"/>
                </a:solidFill>
                <a:latin typeface="OPPOSans-R"/>
                <a:ea typeface="OPPOSans-R"/>
              </a:rPr>
              <a:t>从热词中可以看出，餐品质量较好，较多出现“好吃”“超级好吃”等词，同时可以分析出“麻辣香锅”较受欢迎，在首页推荐中，可以较多推荐麻辣香锅和其他产品一起推荐，引导客户多尝试其他产品，引流，其他产品也做大做强。</a:t>
            </a:r>
            <a:endParaRPr lang="zh-CN" altLang="en-US"/>
          </a:p>
        </p:txBody>
      </p:sp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1601081" y="3088135"/>
            <a:ext cx="16002000" cy="9372600"/>
          </a:xfrm>
          <a:prstGeom prst="rect">
            <a:avLst/>
          </a:prstGeom>
        </p:spPr>
      </p:pic>
      <p:sp>
        <p:nvSpPr>
          <p:cNvPr id="604" name="Object 604"/>
          <p:cNvSpPr txBox="1"/>
          <p:nvPr/>
        </p:nvSpPr>
        <p:spPr>
          <a:xfrm>
            <a:off x="4915781" y="2819400"/>
            <a:ext cx="7874000" cy="226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12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超级好吃</a:t>
            </a:r>
            <a:endParaRPr lang="zh-CN" altLang="en-US"/>
          </a:p>
        </p:txBody>
      </p:sp>
      <p:sp>
        <p:nvSpPr>
          <p:cNvPr id="605" name="Object 605"/>
          <p:cNvSpPr txBox="1"/>
          <p:nvPr/>
        </p:nvSpPr>
        <p:spPr>
          <a:xfrm>
            <a:off x="2921881" y="11404261"/>
            <a:ext cx="25400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超级好吃</a:t>
            </a:r>
            <a:endParaRPr lang="zh-CN" altLang="en-US"/>
          </a:p>
        </p:txBody>
      </p:sp>
      <p:sp>
        <p:nvSpPr>
          <p:cNvPr id="606" name="Object 606"/>
          <p:cNvSpPr txBox="1"/>
          <p:nvPr/>
        </p:nvSpPr>
        <p:spPr>
          <a:xfrm>
            <a:off x="1778881" y="6197261"/>
            <a:ext cx="25400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超级好吃</a:t>
            </a:r>
            <a:endParaRPr lang="zh-CN" altLang="en-US"/>
          </a:p>
        </p:txBody>
      </p:sp>
      <p:sp>
        <p:nvSpPr>
          <p:cNvPr id="607" name="Object 607"/>
          <p:cNvSpPr txBox="1"/>
          <p:nvPr/>
        </p:nvSpPr>
        <p:spPr>
          <a:xfrm>
            <a:off x="3671181" y="9651661"/>
            <a:ext cx="25400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超级好吃</a:t>
            </a:r>
            <a:endParaRPr lang="zh-CN" altLang="en-US"/>
          </a:p>
        </p:txBody>
      </p:sp>
      <p:sp>
        <p:nvSpPr>
          <p:cNvPr id="608" name="Object 608"/>
          <p:cNvSpPr txBox="1"/>
          <p:nvPr/>
        </p:nvSpPr>
        <p:spPr>
          <a:xfrm>
            <a:off x="10160881" y="5879761"/>
            <a:ext cx="25400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超级好吃</a:t>
            </a:r>
            <a:endParaRPr lang="zh-CN" altLang="en-US"/>
          </a:p>
        </p:txBody>
      </p:sp>
      <p:sp>
        <p:nvSpPr>
          <p:cNvPr id="609" name="Object 609"/>
          <p:cNvSpPr txBox="1"/>
          <p:nvPr/>
        </p:nvSpPr>
        <p:spPr>
          <a:xfrm>
            <a:off x="13564481" y="5549561"/>
            <a:ext cx="25400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超级好吃</a:t>
            </a:r>
            <a:endParaRPr lang="zh-CN" altLang="en-US"/>
          </a:p>
        </p:txBody>
      </p:sp>
      <p:sp>
        <p:nvSpPr>
          <p:cNvPr id="6010" name="Object 6010"/>
          <p:cNvSpPr txBox="1"/>
          <p:nvPr/>
        </p:nvSpPr>
        <p:spPr>
          <a:xfrm>
            <a:off x="4293481" y="8216561"/>
            <a:ext cx="25400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超级好吃</a:t>
            </a:r>
            <a:endParaRPr lang="zh-CN" altLang="en-US"/>
          </a:p>
        </p:txBody>
      </p:sp>
      <p:sp>
        <p:nvSpPr>
          <p:cNvPr id="6011" name="Object 6011"/>
          <p:cNvSpPr txBox="1"/>
          <p:nvPr/>
        </p:nvSpPr>
        <p:spPr>
          <a:xfrm>
            <a:off x="14085181" y="6756652"/>
            <a:ext cx="4064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超级好吃</a:t>
            </a:r>
            <a:endParaRPr lang="zh-CN" altLang="en-US"/>
          </a:p>
        </p:txBody>
      </p:sp>
      <p:sp>
        <p:nvSpPr>
          <p:cNvPr id="6012" name="Object 6012"/>
          <p:cNvSpPr txBox="1"/>
          <p:nvPr/>
        </p:nvSpPr>
        <p:spPr>
          <a:xfrm>
            <a:off x="4115681" y="5330145"/>
            <a:ext cx="33020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超级好吃</a:t>
            </a:r>
            <a:endParaRPr lang="zh-CN" altLang="en-US"/>
          </a:p>
        </p:txBody>
      </p:sp>
      <p:sp>
        <p:nvSpPr>
          <p:cNvPr id="6013" name="Object 6013"/>
          <p:cNvSpPr txBox="1"/>
          <p:nvPr/>
        </p:nvSpPr>
        <p:spPr>
          <a:xfrm>
            <a:off x="11100681" y="3962061"/>
            <a:ext cx="25400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超级好吃</a:t>
            </a:r>
            <a:endParaRPr lang="zh-CN" altLang="en-US"/>
          </a:p>
        </p:txBody>
      </p:sp>
      <p:sp>
        <p:nvSpPr>
          <p:cNvPr id="6014" name="Object 6014"/>
          <p:cNvSpPr txBox="1"/>
          <p:nvPr/>
        </p:nvSpPr>
        <p:spPr>
          <a:xfrm>
            <a:off x="11595981" y="8749961"/>
            <a:ext cx="25400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超级好吃</a:t>
            </a:r>
            <a:endParaRPr lang="zh-CN" altLang="en-US"/>
          </a:p>
        </p:txBody>
      </p:sp>
      <p:sp>
        <p:nvSpPr>
          <p:cNvPr id="6015" name="Object 6015"/>
          <p:cNvSpPr txBox="1"/>
          <p:nvPr/>
        </p:nvSpPr>
        <p:spPr>
          <a:xfrm>
            <a:off x="11037181" y="6219496"/>
            <a:ext cx="3302000" cy="1511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8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香味</a:t>
            </a:r>
            <a:endParaRPr lang="zh-CN" altLang="en-US"/>
          </a:p>
        </p:txBody>
      </p:sp>
      <p:sp>
        <p:nvSpPr>
          <p:cNvPr id="6016" name="Object 6016"/>
          <p:cNvSpPr txBox="1"/>
          <p:nvPr/>
        </p:nvSpPr>
        <p:spPr>
          <a:xfrm>
            <a:off x="1766181" y="7260896"/>
            <a:ext cx="3302000" cy="1511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8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香味</a:t>
            </a:r>
            <a:endParaRPr lang="zh-CN" altLang="en-US"/>
          </a:p>
        </p:txBody>
      </p:sp>
      <p:sp>
        <p:nvSpPr>
          <p:cNvPr id="6017" name="Object 6017"/>
          <p:cNvSpPr txBox="1"/>
          <p:nvPr/>
        </p:nvSpPr>
        <p:spPr>
          <a:xfrm>
            <a:off x="8497181" y="7921296"/>
            <a:ext cx="3302000" cy="1511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8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香味</a:t>
            </a:r>
            <a:endParaRPr lang="zh-CN" altLang="en-US"/>
          </a:p>
        </p:txBody>
      </p:sp>
      <p:sp>
        <p:nvSpPr>
          <p:cNvPr id="6018" name="Object 6018"/>
          <p:cNvSpPr txBox="1"/>
          <p:nvPr/>
        </p:nvSpPr>
        <p:spPr>
          <a:xfrm>
            <a:off x="5614281" y="10636067"/>
            <a:ext cx="21590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5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香味</a:t>
            </a:r>
            <a:endParaRPr lang="zh-CN" altLang="en-US"/>
          </a:p>
        </p:txBody>
      </p:sp>
      <p:sp>
        <p:nvSpPr>
          <p:cNvPr id="6019" name="Object 6019"/>
          <p:cNvSpPr txBox="1"/>
          <p:nvPr/>
        </p:nvSpPr>
        <p:spPr>
          <a:xfrm>
            <a:off x="3721981" y="4552767"/>
            <a:ext cx="21590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5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香味</a:t>
            </a:r>
            <a:endParaRPr lang="zh-CN" altLang="en-US"/>
          </a:p>
        </p:txBody>
      </p:sp>
      <p:sp>
        <p:nvSpPr>
          <p:cNvPr id="6020" name="Object 6020"/>
          <p:cNvSpPr txBox="1"/>
          <p:nvPr/>
        </p:nvSpPr>
        <p:spPr>
          <a:xfrm>
            <a:off x="6985881" y="10118348"/>
            <a:ext cx="5334000" cy="1511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8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超级好吃</a:t>
            </a:r>
            <a:endParaRPr lang="zh-CN" altLang="en-US"/>
          </a:p>
        </p:txBody>
      </p:sp>
      <p:sp>
        <p:nvSpPr>
          <p:cNvPr id="6021" name="Object 6021"/>
          <p:cNvSpPr txBox="1"/>
          <p:nvPr/>
        </p:nvSpPr>
        <p:spPr>
          <a:xfrm>
            <a:off x="1766181" y="3070097"/>
            <a:ext cx="4064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麻辣香锅</a:t>
            </a:r>
            <a:endParaRPr lang="zh-CN" altLang="en-US"/>
          </a:p>
        </p:txBody>
      </p:sp>
      <p:sp>
        <p:nvSpPr>
          <p:cNvPr id="6022" name="Object 6022"/>
          <p:cNvSpPr txBox="1"/>
          <p:nvPr/>
        </p:nvSpPr>
        <p:spPr>
          <a:xfrm>
            <a:off x="3213981" y="6680676"/>
            <a:ext cx="3302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一起走</a:t>
            </a:r>
            <a:endParaRPr lang="zh-CN" altLang="en-US"/>
          </a:p>
        </p:txBody>
      </p:sp>
      <p:sp>
        <p:nvSpPr>
          <p:cNvPr id="6023" name="Object 6023"/>
          <p:cNvSpPr txBox="1"/>
          <p:nvPr/>
        </p:nvSpPr>
        <p:spPr>
          <a:xfrm>
            <a:off x="15228181" y="11513408"/>
            <a:ext cx="1778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一起走</a:t>
            </a:r>
            <a:endParaRPr lang="zh-CN" altLang="en-US"/>
          </a:p>
        </p:txBody>
      </p:sp>
      <p:sp>
        <p:nvSpPr>
          <p:cNvPr id="6024" name="Object 6024"/>
          <p:cNvSpPr txBox="1"/>
          <p:nvPr/>
        </p:nvSpPr>
        <p:spPr>
          <a:xfrm>
            <a:off x="7087481" y="7601808"/>
            <a:ext cx="1778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一起走</a:t>
            </a:r>
            <a:endParaRPr lang="zh-CN" altLang="en-US"/>
          </a:p>
        </p:txBody>
      </p:sp>
      <p:sp>
        <p:nvSpPr>
          <p:cNvPr id="6025" name="Object 6025"/>
          <p:cNvSpPr txBox="1"/>
          <p:nvPr/>
        </p:nvSpPr>
        <p:spPr>
          <a:xfrm>
            <a:off x="11278481" y="10397242"/>
            <a:ext cx="14732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4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一起走</a:t>
            </a:r>
            <a:endParaRPr lang="zh-CN" altLang="en-US"/>
          </a:p>
        </p:txBody>
      </p:sp>
      <p:sp>
        <p:nvSpPr>
          <p:cNvPr id="6026" name="Object 6026"/>
          <p:cNvSpPr txBox="1"/>
          <p:nvPr/>
        </p:nvSpPr>
        <p:spPr>
          <a:xfrm>
            <a:off x="2718681" y="9711442"/>
            <a:ext cx="14732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4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一起走</a:t>
            </a:r>
            <a:endParaRPr lang="zh-CN" altLang="en-US"/>
          </a:p>
        </p:txBody>
      </p:sp>
      <p:sp>
        <p:nvSpPr>
          <p:cNvPr id="6027" name="Object 6027"/>
          <p:cNvSpPr txBox="1"/>
          <p:nvPr/>
        </p:nvSpPr>
        <p:spPr>
          <a:xfrm>
            <a:off x="7074781" y="6599942"/>
            <a:ext cx="14732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4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一起走</a:t>
            </a:r>
            <a:endParaRPr lang="zh-CN" altLang="en-US"/>
          </a:p>
        </p:txBody>
      </p:sp>
      <p:sp>
        <p:nvSpPr>
          <p:cNvPr id="6028" name="Object 6028"/>
          <p:cNvSpPr txBox="1"/>
          <p:nvPr/>
        </p:nvSpPr>
        <p:spPr>
          <a:xfrm>
            <a:off x="13500981" y="8530342"/>
            <a:ext cx="14732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4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一起走</a:t>
            </a:r>
            <a:endParaRPr lang="zh-CN" altLang="en-US"/>
          </a:p>
        </p:txBody>
      </p:sp>
      <p:sp>
        <p:nvSpPr>
          <p:cNvPr id="6029" name="Object 6029"/>
          <p:cNvSpPr txBox="1"/>
          <p:nvPr/>
        </p:nvSpPr>
        <p:spPr>
          <a:xfrm>
            <a:off x="12802481" y="4466342"/>
            <a:ext cx="14732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4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一起走</a:t>
            </a:r>
            <a:endParaRPr lang="zh-CN" altLang="en-US"/>
          </a:p>
        </p:txBody>
      </p:sp>
      <p:sp>
        <p:nvSpPr>
          <p:cNvPr id="6030" name="Object 6030"/>
          <p:cNvSpPr txBox="1"/>
          <p:nvPr/>
        </p:nvSpPr>
        <p:spPr>
          <a:xfrm>
            <a:off x="4458581" y="9404204"/>
            <a:ext cx="17780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400" i="0" b="0" dirty="0" smtClean="0" lang="zh-CN">
                <a:solidFill>
                  <a:srgbClr val="FFFFFF"/>
                </a:solidFill>
                <a:latin typeface="SourceHanSansSC-Medium"/>
                <a:ea typeface="SourceHanSansSC-Medium"/>
              </a:rPr>
              <a:t>麻辣香锅</a:t>
            </a:r>
            <a:endParaRPr lang="zh-CN" altLang="en-US"/>
          </a:p>
        </p:txBody>
      </p:sp>
      <p:sp>
        <p:nvSpPr>
          <p:cNvPr id="6031" name="Object 6031"/>
          <p:cNvSpPr txBox="1"/>
          <p:nvPr/>
        </p:nvSpPr>
        <p:spPr>
          <a:xfrm>
            <a:off x="5487281" y="6737204"/>
            <a:ext cx="17780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4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麻辣香锅</a:t>
            </a:r>
            <a:endParaRPr lang="zh-CN" altLang="en-US"/>
          </a:p>
        </p:txBody>
      </p:sp>
      <p:sp>
        <p:nvSpPr>
          <p:cNvPr id="6032" name="Object 6032"/>
          <p:cNvSpPr txBox="1"/>
          <p:nvPr/>
        </p:nvSpPr>
        <p:spPr>
          <a:xfrm>
            <a:off x="5118981" y="4835526"/>
            <a:ext cx="2159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麻辣香锅</a:t>
            </a:r>
            <a:endParaRPr lang="zh-CN" altLang="en-US"/>
          </a:p>
        </p:txBody>
      </p:sp>
      <p:sp>
        <p:nvSpPr>
          <p:cNvPr id="6033" name="Object 6033"/>
          <p:cNvSpPr txBox="1"/>
          <p:nvPr/>
        </p:nvSpPr>
        <p:spPr>
          <a:xfrm>
            <a:off x="14885281" y="10528776"/>
            <a:ext cx="3302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一起走</a:t>
            </a:r>
            <a:endParaRPr lang="zh-CN" altLang="en-US"/>
          </a:p>
        </p:txBody>
      </p:sp>
      <p:sp>
        <p:nvSpPr>
          <p:cNvPr id="6034" name="Object 6034"/>
          <p:cNvSpPr txBox="1"/>
          <p:nvPr/>
        </p:nvSpPr>
        <p:spPr>
          <a:xfrm>
            <a:off x="1791581" y="5245576"/>
            <a:ext cx="3302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一起走</a:t>
            </a:r>
            <a:endParaRPr lang="zh-CN" altLang="en-US"/>
          </a:p>
        </p:txBody>
      </p:sp>
      <p:sp>
        <p:nvSpPr>
          <p:cNvPr id="6035" name="Object 6035"/>
          <p:cNvSpPr txBox="1"/>
          <p:nvPr/>
        </p:nvSpPr>
        <p:spPr>
          <a:xfrm>
            <a:off x="13221581" y="3746976"/>
            <a:ext cx="3302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一起走</a:t>
            </a:r>
            <a:endParaRPr lang="zh-CN" altLang="en-US"/>
          </a:p>
        </p:txBody>
      </p:sp>
      <p:sp>
        <p:nvSpPr>
          <p:cNvPr id="6036" name="Object 6036"/>
          <p:cNvSpPr txBox="1"/>
          <p:nvPr/>
        </p:nvSpPr>
        <p:spPr>
          <a:xfrm>
            <a:off x="11214981" y="3061176"/>
            <a:ext cx="3302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一起走</a:t>
            </a:r>
            <a:endParaRPr lang="zh-CN" altLang="en-US"/>
          </a:p>
        </p:txBody>
      </p:sp>
      <p:sp>
        <p:nvSpPr>
          <p:cNvPr id="6037" name="Object 6037"/>
          <p:cNvSpPr txBox="1"/>
          <p:nvPr/>
        </p:nvSpPr>
        <p:spPr>
          <a:xfrm>
            <a:off x="5042781" y="5951857"/>
            <a:ext cx="26924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一起走</a:t>
            </a:r>
            <a:endParaRPr lang="zh-CN" altLang="en-US"/>
          </a:p>
        </p:txBody>
      </p:sp>
      <p:sp>
        <p:nvSpPr>
          <p:cNvPr id="6038" name="Object 6038"/>
          <p:cNvSpPr txBox="1"/>
          <p:nvPr/>
        </p:nvSpPr>
        <p:spPr>
          <a:xfrm>
            <a:off x="6211181" y="7950676"/>
            <a:ext cx="3302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一起走</a:t>
            </a:r>
            <a:endParaRPr lang="zh-CN" altLang="en-US"/>
          </a:p>
        </p:txBody>
      </p:sp>
      <p:sp>
        <p:nvSpPr>
          <p:cNvPr id="6039" name="Object 6039"/>
          <p:cNvSpPr txBox="1"/>
          <p:nvPr/>
        </p:nvSpPr>
        <p:spPr>
          <a:xfrm>
            <a:off x="6731881" y="4797054"/>
            <a:ext cx="33020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麻辣香锅</a:t>
            </a:r>
            <a:endParaRPr lang="zh-CN" altLang="en-US"/>
          </a:p>
        </p:txBody>
      </p:sp>
      <p:sp>
        <p:nvSpPr>
          <p:cNvPr id="6040" name="Object 6040"/>
          <p:cNvSpPr txBox="1"/>
          <p:nvPr/>
        </p:nvSpPr>
        <p:spPr>
          <a:xfrm>
            <a:off x="15012281" y="4884544"/>
            <a:ext cx="20828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快感</a:t>
            </a:r>
            <a:endParaRPr lang="zh-CN" altLang="en-US"/>
          </a:p>
        </p:txBody>
      </p:sp>
      <p:sp>
        <p:nvSpPr>
          <p:cNvPr id="6041" name="Object 6041"/>
          <p:cNvSpPr txBox="1"/>
          <p:nvPr/>
        </p:nvSpPr>
        <p:spPr>
          <a:xfrm>
            <a:off x="13589881" y="10548744"/>
            <a:ext cx="20828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快感</a:t>
            </a:r>
            <a:endParaRPr lang="zh-CN" altLang="en-US"/>
          </a:p>
        </p:txBody>
      </p:sp>
      <p:sp>
        <p:nvSpPr>
          <p:cNvPr id="6042" name="Object 6042"/>
          <p:cNvSpPr txBox="1"/>
          <p:nvPr/>
        </p:nvSpPr>
        <p:spPr>
          <a:xfrm>
            <a:off x="5449181" y="10002644"/>
            <a:ext cx="20828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快感</a:t>
            </a:r>
            <a:endParaRPr lang="zh-CN" altLang="en-US"/>
          </a:p>
        </p:txBody>
      </p:sp>
      <p:sp>
        <p:nvSpPr>
          <p:cNvPr id="6043" name="Object 6043"/>
          <p:cNvSpPr txBox="1"/>
          <p:nvPr/>
        </p:nvSpPr>
        <p:spPr>
          <a:xfrm>
            <a:off x="1753481" y="6700644"/>
            <a:ext cx="20828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快感</a:t>
            </a:r>
            <a:endParaRPr lang="zh-CN" altLang="en-US"/>
          </a:p>
        </p:txBody>
      </p:sp>
      <p:sp>
        <p:nvSpPr>
          <p:cNvPr id="6044" name="Object 6044"/>
          <p:cNvSpPr txBox="1"/>
          <p:nvPr/>
        </p:nvSpPr>
        <p:spPr>
          <a:xfrm>
            <a:off x="6935081" y="5862444"/>
            <a:ext cx="20828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快感</a:t>
            </a:r>
            <a:endParaRPr lang="zh-CN" altLang="en-US"/>
          </a:p>
        </p:txBody>
      </p:sp>
      <p:sp>
        <p:nvSpPr>
          <p:cNvPr id="6045" name="Object 6045"/>
          <p:cNvSpPr txBox="1"/>
          <p:nvPr/>
        </p:nvSpPr>
        <p:spPr>
          <a:xfrm>
            <a:off x="11380081" y="11285344"/>
            <a:ext cx="20828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快感</a:t>
            </a:r>
            <a:endParaRPr lang="zh-CN" altLang="en-US"/>
          </a:p>
        </p:txBody>
      </p:sp>
      <p:sp>
        <p:nvSpPr>
          <p:cNvPr id="6046" name="Object 6046"/>
          <p:cNvSpPr txBox="1"/>
          <p:nvPr/>
        </p:nvSpPr>
        <p:spPr>
          <a:xfrm>
            <a:off x="8319381" y="7460293"/>
            <a:ext cx="33020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麻辣香锅</a:t>
            </a:r>
            <a:endParaRPr lang="zh-CN" altLang="en-US"/>
          </a:p>
        </p:txBody>
      </p:sp>
      <p:sp>
        <p:nvSpPr>
          <p:cNvPr id="6047" name="Object 6047"/>
          <p:cNvSpPr txBox="1"/>
          <p:nvPr/>
        </p:nvSpPr>
        <p:spPr>
          <a:xfrm>
            <a:off x="14567781" y="6063293"/>
            <a:ext cx="29083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麻辣香锅</a:t>
            </a:r>
            <a:endParaRPr lang="zh-CN" altLang="en-US"/>
          </a:p>
        </p:txBody>
      </p:sp>
      <p:sp>
        <p:nvSpPr>
          <p:cNvPr id="6048" name="Object 6048"/>
          <p:cNvSpPr txBox="1"/>
          <p:nvPr/>
        </p:nvSpPr>
        <p:spPr>
          <a:xfrm>
            <a:off x="8014581" y="11282993"/>
            <a:ext cx="33020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麻辣香锅</a:t>
            </a:r>
            <a:endParaRPr lang="zh-CN" altLang="en-US"/>
          </a:p>
        </p:txBody>
      </p:sp>
      <p:sp>
        <p:nvSpPr>
          <p:cNvPr id="6049" name="Object 6049"/>
          <p:cNvSpPr txBox="1"/>
          <p:nvPr/>
        </p:nvSpPr>
        <p:spPr>
          <a:xfrm>
            <a:off x="1804281" y="4593038"/>
            <a:ext cx="26924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菜品多</a:t>
            </a:r>
            <a:endParaRPr lang="zh-CN" altLang="en-US"/>
          </a:p>
        </p:txBody>
      </p:sp>
      <p:sp>
        <p:nvSpPr>
          <p:cNvPr id="6050" name="Object 6050"/>
          <p:cNvSpPr txBox="1"/>
          <p:nvPr/>
        </p:nvSpPr>
        <p:spPr>
          <a:xfrm>
            <a:off x="3912481" y="7514038"/>
            <a:ext cx="26924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菜品多</a:t>
            </a:r>
            <a:endParaRPr lang="zh-CN" altLang="en-US"/>
          </a:p>
        </p:txBody>
      </p:sp>
      <p:sp>
        <p:nvSpPr>
          <p:cNvPr id="6051" name="Object 6051"/>
          <p:cNvSpPr txBox="1"/>
          <p:nvPr/>
        </p:nvSpPr>
        <p:spPr>
          <a:xfrm>
            <a:off x="1804281" y="9990538"/>
            <a:ext cx="26924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菜品多</a:t>
            </a:r>
            <a:endParaRPr lang="zh-CN" altLang="en-US"/>
          </a:p>
        </p:txBody>
      </p:sp>
      <p:sp>
        <p:nvSpPr>
          <p:cNvPr id="6052" name="Object 6052"/>
          <p:cNvSpPr txBox="1"/>
          <p:nvPr/>
        </p:nvSpPr>
        <p:spPr>
          <a:xfrm>
            <a:off x="13526381" y="3170638"/>
            <a:ext cx="26924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菜品多</a:t>
            </a:r>
            <a:endParaRPr lang="zh-CN" altLang="en-US"/>
          </a:p>
        </p:txBody>
      </p:sp>
      <p:sp>
        <p:nvSpPr>
          <p:cNvPr id="6053" name="Object 6053"/>
          <p:cNvSpPr txBox="1"/>
          <p:nvPr/>
        </p:nvSpPr>
        <p:spPr>
          <a:xfrm>
            <a:off x="15329781" y="8415738"/>
            <a:ext cx="26924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菜品多</a:t>
            </a:r>
            <a:endParaRPr lang="zh-CN" altLang="en-US"/>
          </a:p>
        </p:txBody>
      </p:sp>
      <p:sp>
        <p:nvSpPr>
          <p:cNvPr id="6054" name="Object 6054"/>
          <p:cNvSpPr txBox="1"/>
          <p:nvPr/>
        </p:nvSpPr>
        <p:spPr>
          <a:xfrm>
            <a:off x="8713081" y="6510020"/>
            <a:ext cx="3302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菜品多</a:t>
            </a:r>
            <a:endParaRPr lang="zh-CN" altLang="en-US"/>
          </a:p>
        </p:txBody>
      </p:sp>
      <p:sp>
        <p:nvSpPr>
          <p:cNvPr id="6055" name="Object 6055"/>
          <p:cNvSpPr txBox="1"/>
          <p:nvPr/>
        </p:nvSpPr>
        <p:spPr>
          <a:xfrm>
            <a:off x="6757281" y="6815538"/>
            <a:ext cx="26924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菜品多</a:t>
            </a:r>
            <a:endParaRPr lang="zh-CN" altLang="en-US"/>
          </a:p>
        </p:txBody>
      </p:sp>
      <p:sp>
        <p:nvSpPr>
          <p:cNvPr id="6056" name="Object 6056"/>
          <p:cNvSpPr txBox="1"/>
          <p:nvPr/>
        </p:nvSpPr>
        <p:spPr>
          <a:xfrm>
            <a:off x="5703181" y="11401297"/>
            <a:ext cx="20828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菜品多</a:t>
            </a:r>
            <a:endParaRPr lang="zh-CN" altLang="en-US"/>
          </a:p>
        </p:txBody>
      </p:sp>
      <p:sp>
        <p:nvSpPr>
          <p:cNvPr id="6057" name="Object 6057"/>
          <p:cNvSpPr txBox="1"/>
          <p:nvPr/>
        </p:nvSpPr>
        <p:spPr>
          <a:xfrm>
            <a:off x="12167481" y="5876797"/>
            <a:ext cx="20828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菜品多</a:t>
            </a:r>
            <a:endParaRPr lang="zh-CN" altLang="en-US"/>
          </a:p>
        </p:txBody>
      </p:sp>
      <p:sp>
        <p:nvSpPr>
          <p:cNvPr id="6058" name="Object 6058"/>
          <p:cNvSpPr txBox="1"/>
          <p:nvPr/>
        </p:nvSpPr>
        <p:spPr>
          <a:xfrm>
            <a:off x="4331581" y="8708654"/>
            <a:ext cx="33020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麻辣香锅</a:t>
            </a:r>
            <a:endParaRPr lang="zh-CN" altLang="en-US"/>
          </a:p>
        </p:txBody>
      </p:sp>
      <p:sp>
        <p:nvSpPr>
          <p:cNvPr id="6059" name="Object 6059"/>
          <p:cNvSpPr txBox="1"/>
          <p:nvPr/>
        </p:nvSpPr>
        <p:spPr>
          <a:xfrm>
            <a:off x="9602081" y="9661154"/>
            <a:ext cx="33020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麻辣香锅</a:t>
            </a:r>
            <a:endParaRPr lang="zh-CN" altLang="en-US"/>
          </a:p>
        </p:txBody>
      </p:sp>
      <p:sp>
        <p:nvSpPr>
          <p:cNvPr id="6060" name="Object 6060"/>
          <p:cNvSpPr txBox="1"/>
          <p:nvPr/>
        </p:nvSpPr>
        <p:spPr>
          <a:xfrm>
            <a:off x="13513681" y="9452266"/>
            <a:ext cx="48260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2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麻辣香锅</a:t>
            </a:r>
            <a:endParaRPr lang="zh-CN" altLang="en-US"/>
          </a:p>
        </p:txBody>
      </p:sp>
      <p:sp>
        <p:nvSpPr>
          <p:cNvPr id="6061" name="Object 6061"/>
          <p:cNvSpPr txBox="1"/>
          <p:nvPr/>
        </p:nvSpPr>
        <p:spPr>
          <a:xfrm>
            <a:off x="1804281" y="10651754"/>
            <a:ext cx="33020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麻辣香锅</a:t>
            </a:r>
            <a:endParaRPr lang="zh-CN" altLang="en-US"/>
          </a:p>
        </p:txBody>
      </p:sp>
      <p:sp>
        <p:nvSpPr>
          <p:cNvPr id="6062" name="Object 6062"/>
          <p:cNvSpPr txBox="1"/>
          <p:nvPr/>
        </p:nvSpPr>
        <p:spPr>
          <a:xfrm>
            <a:off x="12548481" y="4758954"/>
            <a:ext cx="33020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麻辣香锅</a:t>
            </a:r>
            <a:endParaRPr lang="zh-CN" altLang="en-US"/>
          </a:p>
        </p:txBody>
      </p:sp>
      <p:sp>
        <p:nvSpPr>
          <p:cNvPr id="6063" name="Object 6063"/>
          <p:cNvSpPr txBox="1"/>
          <p:nvPr/>
        </p:nvSpPr>
        <p:spPr>
          <a:xfrm>
            <a:off x="12065881" y="9621015"/>
            <a:ext cx="2540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一个</a:t>
            </a:r>
            <a:endParaRPr lang="zh-CN" altLang="en-US"/>
          </a:p>
        </p:txBody>
      </p:sp>
      <p:sp>
        <p:nvSpPr>
          <p:cNvPr id="6064" name="Object 6064"/>
          <p:cNvSpPr txBox="1"/>
          <p:nvPr/>
        </p:nvSpPr>
        <p:spPr>
          <a:xfrm>
            <a:off x="1842381" y="8782815"/>
            <a:ext cx="2540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一个</a:t>
            </a:r>
            <a:endParaRPr lang="zh-CN" altLang="en-US"/>
          </a:p>
        </p:txBody>
      </p:sp>
      <p:sp>
        <p:nvSpPr>
          <p:cNvPr id="6065" name="Object 6065"/>
          <p:cNvSpPr txBox="1"/>
          <p:nvPr/>
        </p:nvSpPr>
        <p:spPr>
          <a:xfrm>
            <a:off x="15659981" y="4020315"/>
            <a:ext cx="2540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一个</a:t>
            </a:r>
            <a:endParaRPr lang="zh-CN" altLang="en-US"/>
          </a:p>
        </p:txBody>
      </p:sp>
      <p:sp>
        <p:nvSpPr>
          <p:cNvPr id="6066" name="Object 6066"/>
          <p:cNvSpPr txBox="1"/>
          <p:nvPr/>
        </p:nvSpPr>
        <p:spPr>
          <a:xfrm>
            <a:off x="14161381" y="7565897"/>
            <a:ext cx="4064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麻辣香锅</a:t>
            </a:r>
            <a:endParaRPr lang="zh-CN" altLang="en-US"/>
          </a:p>
        </p:txBody>
      </p:sp>
      <p:sp>
        <p:nvSpPr>
          <p:cNvPr id="6067" name="Object 6067"/>
          <p:cNvSpPr txBox="1"/>
          <p:nvPr/>
        </p:nvSpPr>
        <p:spPr>
          <a:xfrm>
            <a:off x="15367881" y="3043749"/>
            <a:ext cx="29972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2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便宜</a:t>
            </a:r>
            <a:endParaRPr lang="zh-CN" altLang="en-US"/>
          </a:p>
        </p:txBody>
      </p:sp>
      <p:sp>
        <p:nvSpPr>
          <p:cNvPr id="6068" name="Object 6068"/>
          <p:cNvSpPr txBox="1"/>
          <p:nvPr/>
        </p:nvSpPr>
        <p:spPr>
          <a:xfrm>
            <a:off x="8243181" y="5494849"/>
            <a:ext cx="29972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2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便宜</a:t>
            </a:r>
            <a:endParaRPr lang="zh-CN" altLang="en-US"/>
          </a:p>
        </p:txBody>
      </p:sp>
      <p:sp>
        <p:nvSpPr>
          <p:cNvPr id="6069" name="Object 6069"/>
          <p:cNvSpPr txBox="1"/>
          <p:nvPr/>
        </p:nvSpPr>
        <p:spPr>
          <a:xfrm>
            <a:off x="6998581" y="9228649"/>
            <a:ext cx="29972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2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便宜</a:t>
            </a:r>
            <a:endParaRPr lang="zh-CN" altLang="en-US"/>
          </a:p>
        </p:txBody>
      </p:sp>
      <p:sp>
        <p:nvSpPr>
          <p:cNvPr id="6070" name="Object 6070"/>
          <p:cNvSpPr txBox="1"/>
          <p:nvPr/>
        </p:nvSpPr>
        <p:spPr>
          <a:xfrm>
            <a:off x="1791581" y="4116451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美味</a:t>
            </a:r>
            <a:endParaRPr lang="zh-CN" altLang="en-US"/>
          </a:p>
        </p:txBody>
      </p:sp>
      <p:sp>
        <p:nvSpPr>
          <p:cNvPr id="6071" name="Object 6071"/>
          <p:cNvSpPr txBox="1"/>
          <p:nvPr/>
        </p:nvSpPr>
        <p:spPr>
          <a:xfrm>
            <a:off x="6630281" y="5516373"/>
            <a:ext cx="2159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表现一般</a:t>
            </a:r>
            <a:endParaRPr lang="zh-CN" altLang="en-US"/>
          </a:p>
        </p:txBody>
      </p:sp>
      <p:sp>
        <p:nvSpPr>
          <p:cNvPr id="6072" name="Object 6072"/>
          <p:cNvSpPr txBox="1"/>
          <p:nvPr/>
        </p:nvSpPr>
        <p:spPr>
          <a:xfrm>
            <a:off x="3734681" y="10253473"/>
            <a:ext cx="2159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SourceHanSansSC-Regular"/>
                <a:ea typeface="SourceHanSansSC-Regular"/>
              </a:rPr>
              <a:t>表现一般</a:t>
            </a:r>
            <a:endParaRPr lang="zh-CN" altLang="en-US"/>
          </a:p>
        </p:txBody>
      </p:sp>
      <p:sp>
        <p:nvSpPr>
          <p:cNvPr id="6073" name="Object 6073"/>
          <p:cNvSpPr txBox="1"/>
          <p:nvPr/>
        </p:nvSpPr>
        <p:spPr>
          <a:xfrm>
            <a:off x="15444081" y="9148573"/>
            <a:ext cx="2159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表现一般</a:t>
            </a:r>
            <a:endParaRPr lang="zh-CN" altLang="en-US"/>
          </a:p>
        </p:txBody>
      </p:sp>
      <p:sp>
        <p:nvSpPr>
          <p:cNvPr id="6074" name="Object 6074"/>
          <p:cNvSpPr txBox="1"/>
          <p:nvPr/>
        </p:nvSpPr>
        <p:spPr>
          <a:xfrm>
            <a:off x="11291181" y="9288273"/>
            <a:ext cx="2159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表现一般</a:t>
            </a:r>
            <a:endParaRPr lang="zh-CN" altLang="en-US"/>
          </a:p>
        </p:txBody>
      </p:sp>
      <p:sp>
        <p:nvSpPr>
          <p:cNvPr id="6075" name="Object 6075"/>
          <p:cNvSpPr txBox="1"/>
          <p:nvPr/>
        </p:nvSpPr>
        <p:spPr>
          <a:xfrm>
            <a:off x="6973181" y="8932673"/>
            <a:ext cx="2159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SourceHanSansSC-Regular"/>
                <a:ea typeface="SourceHanSansSC-Regular"/>
              </a:rPr>
              <a:t>表现一般</a:t>
            </a:r>
            <a:endParaRPr lang="zh-CN" altLang="en-US"/>
          </a:p>
        </p:txBody>
      </p:sp>
      <p:sp>
        <p:nvSpPr>
          <p:cNvPr id="6076" name="Object 6076"/>
          <p:cNvSpPr txBox="1"/>
          <p:nvPr/>
        </p:nvSpPr>
        <p:spPr>
          <a:xfrm>
            <a:off x="2667881" y="8526273"/>
            <a:ext cx="2159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表现一般</a:t>
            </a:r>
            <a:endParaRPr lang="zh-CN" altLang="en-US"/>
          </a:p>
        </p:txBody>
      </p:sp>
      <p:sp>
        <p:nvSpPr>
          <p:cNvPr id="6077" name="Object 6077"/>
          <p:cNvSpPr txBox="1"/>
          <p:nvPr/>
        </p:nvSpPr>
        <p:spPr>
          <a:xfrm>
            <a:off x="12535781" y="7586473"/>
            <a:ext cx="2159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表现一般</a:t>
            </a:r>
            <a:endParaRPr lang="zh-CN" altLang="en-US"/>
          </a:p>
        </p:txBody>
      </p:sp>
      <p:sp>
        <p:nvSpPr>
          <p:cNvPr id="6078" name="Object 6078"/>
          <p:cNvSpPr txBox="1"/>
          <p:nvPr/>
        </p:nvSpPr>
        <p:spPr>
          <a:xfrm>
            <a:off x="15596481" y="5643373"/>
            <a:ext cx="2159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表现一般</a:t>
            </a:r>
            <a:endParaRPr lang="zh-CN" altLang="en-US"/>
          </a:p>
        </p:txBody>
      </p:sp>
      <p:sp>
        <p:nvSpPr>
          <p:cNvPr id="6079" name="Object 6079"/>
          <p:cNvSpPr txBox="1"/>
          <p:nvPr/>
        </p:nvSpPr>
        <p:spPr>
          <a:xfrm>
            <a:off x="10973681" y="4551173"/>
            <a:ext cx="2159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表现一般</a:t>
            </a:r>
            <a:endParaRPr lang="zh-CN" altLang="en-US"/>
          </a:p>
        </p:txBody>
      </p:sp>
      <p:sp>
        <p:nvSpPr>
          <p:cNvPr id="6080" name="Object 6080"/>
          <p:cNvSpPr txBox="1"/>
          <p:nvPr/>
        </p:nvSpPr>
        <p:spPr>
          <a:xfrm>
            <a:off x="4864981" y="11495151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美味</a:t>
            </a:r>
            <a:endParaRPr lang="zh-CN" altLang="en-US"/>
          </a:p>
        </p:txBody>
      </p:sp>
      <p:sp>
        <p:nvSpPr>
          <p:cNvPr id="6081" name="Object 6081"/>
          <p:cNvSpPr txBox="1"/>
          <p:nvPr/>
        </p:nvSpPr>
        <p:spPr>
          <a:xfrm>
            <a:off x="11532481" y="8368539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姐妹</a:t>
            </a:r>
            <a:endParaRPr lang="zh-CN" altLang="en-US"/>
          </a:p>
        </p:txBody>
      </p:sp>
      <p:sp>
        <p:nvSpPr>
          <p:cNvPr id="6082" name="Object 6082"/>
          <p:cNvSpPr txBox="1"/>
          <p:nvPr/>
        </p:nvSpPr>
        <p:spPr>
          <a:xfrm>
            <a:off x="10618081" y="4773898"/>
            <a:ext cx="2997200" cy="1358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2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姐妹</a:t>
            </a:r>
            <a:endParaRPr lang="zh-CN" altLang="en-US"/>
          </a:p>
        </p:txBody>
      </p:sp>
      <p:sp>
        <p:nvSpPr>
          <p:cNvPr id="6083" name="Object 6083"/>
          <p:cNvSpPr txBox="1"/>
          <p:nvPr/>
        </p:nvSpPr>
        <p:spPr>
          <a:xfrm>
            <a:off x="7087481" y="11543539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姐妹</a:t>
            </a:r>
            <a:endParaRPr lang="zh-CN" altLang="en-US"/>
          </a:p>
        </p:txBody>
      </p:sp>
      <p:sp>
        <p:nvSpPr>
          <p:cNvPr id="6084" name="Object 6084"/>
          <p:cNvSpPr txBox="1"/>
          <p:nvPr/>
        </p:nvSpPr>
        <p:spPr>
          <a:xfrm>
            <a:off x="5766681" y="9361279"/>
            <a:ext cx="20828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姐妹</a:t>
            </a:r>
            <a:endParaRPr lang="zh-CN" altLang="en-US"/>
          </a:p>
        </p:txBody>
      </p:sp>
      <p:sp>
        <p:nvSpPr>
          <p:cNvPr id="6085" name="Object 6085"/>
          <p:cNvSpPr txBox="1"/>
          <p:nvPr/>
        </p:nvSpPr>
        <p:spPr>
          <a:xfrm>
            <a:off x="12561181" y="5433060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有趣</a:t>
            </a:r>
            <a:endParaRPr lang="zh-CN" altLang="en-US"/>
          </a:p>
        </p:txBody>
      </p:sp>
      <p:sp>
        <p:nvSpPr>
          <p:cNvPr id="6086" name="Object 6086"/>
          <p:cNvSpPr txBox="1"/>
          <p:nvPr/>
        </p:nvSpPr>
        <p:spPr>
          <a:xfrm>
            <a:off x="13297781" y="6944360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有趣</a:t>
            </a:r>
            <a:endParaRPr lang="zh-CN" altLang="en-US"/>
          </a:p>
        </p:txBody>
      </p:sp>
      <p:sp>
        <p:nvSpPr>
          <p:cNvPr id="6087" name="Object 6087"/>
          <p:cNvSpPr txBox="1"/>
          <p:nvPr/>
        </p:nvSpPr>
        <p:spPr>
          <a:xfrm>
            <a:off x="1816981" y="9573260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有趣</a:t>
            </a:r>
            <a:endParaRPr lang="zh-CN" altLang="en-US"/>
          </a:p>
        </p:txBody>
      </p:sp>
      <p:sp>
        <p:nvSpPr>
          <p:cNvPr id="6088" name="Object 6088"/>
          <p:cNvSpPr txBox="1"/>
          <p:nvPr/>
        </p:nvSpPr>
        <p:spPr>
          <a:xfrm>
            <a:off x="5588881" y="7109460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有趣</a:t>
            </a:r>
            <a:endParaRPr lang="zh-CN" altLang="en-US"/>
          </a:p>
        </p:txBody>
      </p:sp>
      <p:sp>
        <p:nvSpPr>
          <p:cNvPr id="6089" name="Object 6089"/>
          <p:cNvSpPr txBox="1"/>
          <p:nvPr/>
        </p:nvSpPr>
        <p:spPr>
          <a:xfrm>
            <a:off x="10694281" y="8747760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有趣</a:t>
            </a:r>
            <a:endParaRPr lang="zh-CN" altLang="en-US"/>
          </a:p>
        </p:txBody>
      </p:sp>
      <p:sp>
        <p:nvSpPr>
          <p:cNvPr id="6090" name="Object 6090"/>
          <p:cNvSpPr txBox="1"/>
          <p:nvPr/>
        </p:nvSpPr>
        <p:spPr>
          <a:xfrm>
            <a:off x="12332581" y="10543873"/>
            <a:ext cx="20828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有趣</a:t>
            </a:r>
            <a:endParaRPr lang="zh-CN" altLang="en-US"/>
          </a:p>
        </p:txBody>
      </p:sp>
      <p:sp>
        <p:nvSpPr>
          <p:cNvPr id="6091" name="Object 6091"/>
          <p:cNvSpPr txBox="1"/>
          <p:nvPr/>
        </p:nvSpPr>
        <p:spPr>
          <a:xfrm>
            <a:off x="3747381" y="6111573"/>
            <a:ext cx="20828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有趣</a:t>
            </a:r>
            <a:endParaRPr lang="zh-CN" altLang="en-US"/>
          </a:p>
        </p:txBody>
      </p:sp>
      <p:sp>
        <p:nvSpPr>
          <p:cNvPr id="6092" name="Object 6092"/>
          <p:cNvSpPr txBox="1"/>
          <p:nvPr/>
        </p:nvSpPr>
        <p:spPr>
          <a:xfrm>
            <a:off x="16333081" y="5145024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卫生</a:t>
            </a:r>
            <a:endParaRPr lang="zh-CN" altLang="en-US"/>
          </a:p>
        </p:txBody>
      </p:sp>
      <p:sp>
        <p:nvSpPr>
          <p:cNvPr id="6093" name="Object 6093"/>
          <p:cNvSpPr txBox="1"/>
          <p:nvPr/>
        </p:nvSpPr>
        <p:spPr>
          <a:xfrm>
            <a:off x="3353681" y="9071754"/>
            <a:ext cx="16256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卫生</a:t>
            </a:r>
            <a:endParaRPr lang="zh-CN" altLang="en-US"/>
          </a:p>
        </p:txBody>
      </p:sp>
      <p:sp>
        <p:nvSpPr>
          <p:cNvPr id="6094" name="Object 6094"/>
          <p:cNvSpPr txBox="1"/>
          <p:nvPr/>
        </p:nvSpPr>
        <p:spPr>
          <a:xfrm>
            <a:off x="10287881" y="9198754"/>
            <a:ext cx="1625600" cy="673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卫生</a:t>
            </a:r>
            <a:endParaRPr lang="zh-CN" altLang="en-US"/>
          </a:p>
        </p:txBody>
      </p:sp>
      <p:sp>
        <p:nvSpPr>
          <p:cNvPr id="6095" name="Object 6095"/>
          <p:cNvSpPr txBox="1"/>
          <p:nvPr/>
        </p:nvSpPr>
        <p:spPr>
          <a:xfrm>
            <a:off x="1766181" y="8532241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饮食</a:t>
            </a:r>
            <a:endParaRPr lang="zh-CN" altLang="en-US"/>
          </a:p>
        </p:txBody>
      </p:sp>
      <p:sp>
        <p:nvSpPr>
          <p:cNvPr id="6096" name="Object 6096"/>
          <p:cNvSpPr txBox="1"/>
          <p:nvPr/>
        </p:nvSpPr>
        <p:spPr>
          <a:xfrm>
            <a:off x="13056481" y="9281541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饮食</a:t>
            </a:r>
            <a:endParaRPr lang="zh-CN" altLang="en-US"/>
          </a:p>
        </p:txBody>
      </p:sp>
      <p:sp>
        <p:nvSpPr>
          <p:cNvPr id="6097" name="Object 6097"/>
          <p:cNvSpPr txBox="1"/>
          <p:nvPr/>
        </p:nvSpPr>
        <p:spPr>
          <a:xfrm>
            <a:off x="13500981" y="6258941"/>
            <a:ext cx="1587500" cy="660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5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饮食</a:t>
            </a:r>
            <a:endParaRPr lang="zh-CN" altLang="en-US"/>
          </a:p>
        </p:txBody>
      </p:sp>
      <p:sp>
        <p:nvSpPr>
          <p:cNvPr id="6098" name="Object 6098"/>
          <p:cNvSpPr txBox="1"/>
          <p:nvPr/>
        </p:nvSpPr>
        <p:spPr>
          <a:xfrm>
            <a:off x="10541881" y="11542141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饮食</a:t>
            </a:r>
            <a:endParaRPr lang="zh-CN" altLang="en-US"/>
          </a:p>
        </p:txBody>
      </p:sp>
      <p:sp>
        <p:nvSpPr>
          <p:cNvPr id="6099" name="Object 6099"/>
          <p:cNvSpPr txBox="1"/>
          <p:nvPr/>
        </p:nvSpPr>
        <p:spPr>
          <a:xfrm>
            <a:off x="16421981" y="11567541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饮料</a:t>
            </a:r>
            <a:endParaRPr lang="zh-CN" altLang="en-US"/>
          </a:p>
        </p:txBody>
      </p:sp>
      <p:sp>
        <p:nvSpPr>
          <p:cNvPr id="60100" name="Object 60100"/>
          <p:cNvSpPr txBox="1"/>
          <p:nvPr/>
        </p:nvSpPr>
        <p:spPr>
          <a:xfrm>
            <a:off x="14516981" y="8481441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饮料</a:t>
            </a:r>
            <a:endParaRPr lang="zh-CN" altLang="en-US"/>
          </a:p>
        </p:txBody>
      </p:sp>
      <p:sp>
        <p:nvSpPr>
          <p:cNvPr id="60101" name="Object 60101"/>
          <p:cNvSpPr txBox="1"/>
          <p:nvPr/>
        </p:nvSpPr>
        <p:spPr>
          <a:xfrm>
            <a:off x="10668881" y="8303641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饮料</a:t>
            </a:r>
            <a:endParaRPr lang="zh-CN" altLang="en-US"/>
          </a:p>
        </p:txBody>
      </p:sp>
      <p:sp>
        <p:nvSpPr>
          <p:cNvPr id="60102" name="Object 60102"/>
          <p:cNvSpPr txBox="1"/>
          <p:nvPr/>
        </p:nvSpPr>
        <p:spPr>
          <a:xfrm>
            <a:off x="8840081" y="9853041"/>
            <a:ext cx="13970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饮料</a:t>
            </a:r>
            <a:endParaRPr lang="zh-CN" altLang="en-US"/>
          </a:p>
        </p:txBody>
      </p:sp>
      <p:sp>
        <p:nvSpPr>
          <p:cNvPr id="60103" name="Object 60103"/>
          <p:cNvSpPr txBox="1"/>
          <p:nvPr/>
        </p:nvSpPr>
        <p:spPr>
          <a:xfrm>
            <a:off x="2553581" y="3916689"/>
            <a:ext cx="3175000" cy="86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表现一般</a:t>
            </a:r>
            <a:endParaRPr lang="zh-CN" altLang="en-US"/>
          </a:p>
        </p:txBody>
      </p:sp>
      <p:sp>
        <p:nvSpPr>
          <p:cNvPr id="60104" name="Object 60104"/>
          <p:cNvSpPr txBox="1"/>
          <p:nvPr/>
        </p:nvSpPr>
        <p:spPr>
          <a:xfrm>
            <a:off x="12815181" y="11244589"/>
            <a:ext cx="3175000" cy="86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表现一般</a:t>
            </a:r>
            <a:endParaRPr lang="zh-CN" altLang="en-US"/>
          </a:p>
        </p:txBody>
      </p:sp>
      <p:sp>
        <p:nvSpPr>
          <p:cNvPr id="60105" name="Object 60105"/>
          <p:cNvSpPr txBox="1"/>
          <p:nvPr/>
        </p:nvSpPr>
        <p:spPr>
          <a:xfrm>
            <a:off x="5792081" y="7525718"/>
            <a:ext cx="2006600" cy="86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幸福</a:t>
            </a:r>
            <a:endParaRPr lang="zh-CN" altLang="en-US"/>
          </a:p>
        </p:txBody>
      </p:sp>
      <p:sp>
        <p:nvSpPr>
          <p:cNvPr id="60106" name="Object 60106"/>
          <p:cNvSpPr txBox="1"/>
          <p:nvPr/>
        </p:nvSpPr>
        <p:spPr>
          <a:xfrm>
            <a:off x="9309981" y="4820618"/>
            <a:ext cx="2006600" cy="86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幸福</a:t>
            </a:r>
            <a:endParaRPr lang="zh-CN" altLang="en-US"/>
          </a:p>
        </p:txBody>
      </p:sp>
      <p:sp>
        <p:nvSpPr>
          <p:cNvPr id="60107" name="Object 60107"/>
          <p:cNvSpPr txBox="1"/>
          <p:nvPr/>
        </p:nvSpPr>
        <p:spPr>
          <a:xfrm>
            <a:off x="10872081" y="7414385"/>
            <a:ext cx="25400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60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幸福</a:t>
            </a:r>
            <a:endParaRPr lang="zh-CN" altLang="en-US"/>
          </a:p>
        </p:txBody>
      </p:sp>
      <p:sp>
        <p:nvSpPr>
          <p:cNvPr id="60108" name="Object 60108"/>
          <p:cNvSpPr txBox="1"/>
          <p:nvPr/>
        </p:nvSpPr>
        <p:spPr>
          <a:xfrm>
            <a:off x="4445881" y="10670168"/>
            <a:ext cx="2006600" cy="86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家人</a:t>
            </a:r>
            <a:endParaRPr lang="zh-CN" altLang="en-US"/>
          </a:p>
        </p:txBody>
      </p:sp>
      <p:sp>
        <p:nvSpPr>
          <p:cNvPr id="60109" name="Object 60109"/>
          <p:cNvSpPr txBox="1"/>
          <p:nvPr/>
        </p:nvSpPr>
        <p:spPr>
          <a:xfrm>
            <a:off x="8967081" y="9120768"/>
            <a:ext cx="2006600" cy="86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家人</a:t>
            </a:r>
            <a:endParaRPr lang="zh-CN" altLang="en-US"/>
          </a:p>
        </p:txBody>
      </p:sp>
      <p:sp>
        <p:nvSpPr>
          <p:cNvPr id="60110" name="Object 60110"/>
          <p:cNvSpPr txBox="1"/>
          <p:nvPr/>
        </p:nvSpPr>
        <p:spPr>
          <a:xfrm>
            <a:off x="14123281" y="8888662"/>
            <a:ext cx="2006600" cy="86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60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家人</a:t>
            </a:r>
            <a:endParaRPr lang="zh-CN" altLang="en-US"/>
          </a:p>
        </p:txBody>
      </p:sp>
      <p:sp>
        <p:nvSpPr>
          <p:cNvPr id="60111" name="Object 60111"/>
          <p:cNvSpPr txBox="1"/>
          <p:nvPr/>
        </p:nvSpPr>
        <p:spPr>
          <a:xfrm>
            <a:off x="11189581" y="10632068"/>
            <a:ext cx="2006600" cy="86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家人</a:t>
            </a:r>
            <a:endParaRPr lang="zh-CN" altLang="en-US"/>
          </a:p>
        </p:txBody>
      </p:sp>
      <p:sp>
        <p:nvSpPr>
          <p:cNvPr id="60112" name="Object 60112"/>
          <p:cNvSpPr txBox="1"/>
          <p:nvPr/>
        </p:nvSpPr>
        <p:spPr>
          <a:xfrm>
            <a:off x="1753481" y="11334196"/>
            <a:ext cx="2006600" cy="86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我们</a:t>
            </a:r>
            <a:endParaRPr lang="zh-CN" altLang="en-US"/>
          </a:p>
        </p:txBody>
      </p:sp>
      <p:sp>
        <p:nvSpPr>
          <p:cNvPr id="60113" name="Object 60113"/>
          <p:cNvSpPr txBox="1"/>
          <p:nvPr/>
        </p:nvSpPr>
        <p:spPr>
          <a:xfrm>
            <a:off x="12396081" y="8019496"/>
            <a:ext cx="2006600" cy="86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我们</a:t>
            </a:r>
            <a:endParaRPr lang="zh-CN" altLang="en-US"/>
          </a:p>
        </p:txBody>
      </p:sp>
      <p:sp>
        <p:nvSpPr>
          <p:cNvPr id="60114" name="Object 60114"/>
          <p:cNvSpPr txBox="1"/>
          <p:nvPr/>
        </p:nvSpPr>
        <p:spPr>
          <a:xfrm>
            <a:off x="2282501" y="819150"/>
            <a:ext cx="10544498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0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菜品评价词云</a:t>
            </a:r>
            <a:endParaRPr lang="zh-CN" altLang="en-US"/>
          </a:p>
        </p:txBody>
      </p:sp>
      <p:grpSp>
        <p:nvGrpSpPr>
          <p:cNvPr id="60115" name="组合 60115"/>
          <p:cNvGrpSpPr/>
          <p:nvPr/>
        </p:nvGrpSpPr>
        <p:grpSpPr>
          <a:xfrm>
            <a:off x="-12700" y="736600"/>
            <a:ext cx="1841500" cy="1422400"/>
            <a:chOff x="-12700" y="736600"/>
            <a:chExt cx="1841500" cy="1422400"/>
          </a:xfrm>
        </p:grpSpPr>
        <p:pic>
          <p:nvPicPr>
            <p:cNvPr id="60116" name="image 60116"/>
            <p:cNvPicPr>
              <a:picLocks noChangeAspect="1"/>
            </p:cNvPicPr>
            <p:nvPr/>
          </p:nvPicPr>
          <p:blipFill>
            <a:blip r:embed="rId60116">
                </a:blip>
            <a:srcRect/>
            <a:stretch>
              <a:fillRect/>
            </a:stretch>
          </p:blipFill>
          <p:spPr>
            <a:xfrm rot="0" flipV="0" flipH="0">
              <a:off x="-12700" y="736600"/>
              <a:ext cx="1308100" cy="1422400"/>
            </a:xfrm>
            <a:prstGeom prst="rect">
              <a:avLst/>
            </a:prstGeom>
          </p:spPr>
        </p:pic>
        <p:pic>
          <p:nvPicPr>
            <p:cNvPr id="60117" name="image 60117"/>
            <p:cNvPicPr>
              <a:picLocks noChangeAspect="1"/>
            </p:cNvPicPr>
            <p:nvPr/>
          </p:nvPicPr>
          <p:blipFill>
            <a:blip r:embed="rId60117">
                </a:blip>
            <a:srcRect/>
            <a:stretch>
              <a:fillRect/>
            </a:stretch>
          </p:blipFill>
          <p:spPr>
            <a:xfrm rot="0" flipV="0" flipH="0">
              <a:off x="1587500" y="736600"/>
              <a:ext cx="241300" cy="142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-12700" y="3708400"/>
            <a:ext cx="24409400" cy="5740400"/>
          </a:xfrm>
          <a:prstGeom prst="rect">
            <a:avLst/>
          </a:prstGeom>
        </p:spPr>
      </p:pic>
      <p:sp>
        <p:nvSpPr>
          <p:cNvPr id="702" name="Object 702"/>
          <p:cNvSpPr txBox="1"/>
          <p:nvPr/>
        </p:nvSpPr>
        <p:spPr>
          <a:xfrm>
            <a:off x="12937499" y="5418948"/>
            <a:ext cx="10497801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THANKS</a:t>
            </a:r>
            <a:endParaRPr lang="zh-CN" altLang="en-US"/>
          </a:p>
        </p:txBody>
      </p:sp>
      <p:sp>
        <p:nvSpPr>
          <p:cNvPr id="703" name="Object 703"/>
          <p:cNvSpPr txBox="1"/>
          <p:nvPr/>
        </p:nvSpPr>
        <p:spPr>
          <a:xfrm>
            <a:off x="1898649" y="5588000"/>
            <a:ext cx="10002585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感谢您的观看</a:t>
            </a:r>
            <a:endParaRPr lang="zh-CN" altLang="en-US"/>
          </a:p>
        </p:txBody>
      </p:sp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12115800" y="5384800"/>
            <a:ext cx="76200" cy="2489200"/>
          </a:xfrm>
          <a:prstGeom prst="rect">
            <a:avLst/>
          </a:prstGeom>
        </p:spPr>
      </p:pic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1498600" y="1689100"/>
            <a:ext cx="1003300" cy="241300"/>
          </a:xfrm>
          <a:prstGeom prst="rect">
            <a:avLst/>
          </a:prstGeom>
        </p:spPr>
      </p:pic>
      <p:sp>
        <p:nvSpPr>
          <p:cNvPr id="706" name="Object 706"/>
          <p:cNvSpPr txBox="1"/>
          <p:nvPr/>
        </p:nvSpPr>
        <p:spPr>
          <a:xfrm>
            <a:off x="19706836" y="11297469"/>
            <a:ext cx="3670300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800" i="0" b="0" spc="280" dirty="0" smtClean="0" lang="zh-CN">
                <a:solidFill>
                  <a:srgbClr val="222222"/>
                </a:solidFill>
                <a:latin typeface="OPPOSans-M"/>
                <a:ea typeface="OPPOSans-M"/>
              </a:rPr>
              <a:t>让 设 计 更 简 单</a:t>
            </a:r>
            <a:endParaRPr lang="zh-CN" altLang="en-US"/>
          </a:p>
        </p:txBody>
      </p:sp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19773900" y="11912600"/>
            <a:ext cx="3124200" cy="63500"/>
          </a:xfrm>
          <a:prstGeom prst="rect">
            <a:avLst/>
          </a:prstGeom>
        </p:spPr>
      </p:pic>
      <p:sp>
        <p:nvSpPr>
          <p:cNvPr id="708" name="Object 708"/>
          <p:cNvSpPr txBox="1"/>
          <p:nvPr/>
        </p:nvSpPr>
        <p:spPr>
          <a:xfrm>
            <a:off x="13094818" y="7065996"/>
            <a:ext cx="10497801" cy="647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5110" i="0" b="0" dirty="0" smtClean="0" lang="zh-CN">
                <a:solidFill>
                  <a:srgbClr val="222222"/>
                </a:solidFill>
                <a:latin typeface="OPPOSans-H"/>
                <a:ea typeface="OPPOSans-H"/>
              </a:rPr>
              <a:t>For Watching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2020-12-02T14:38:06.383Z</dcterms:created>
  <dcterms:modified xsi:type="dcterms:W3CDTF">2020-12-02T14:38:06.383Z</dcterms:modified>
</cp:coreProperties>
</file>